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Kanit"/>
      <p:regular r:id="rId17"/>
    </p:embeddedFont>
    <p:embeddedFont>
      <p:font typeface="Kanit"/>
      <p:regular r:id="rId18"/>
    </p:embeddedFont>
    <p:embeddedFont>
      <p:font typeface="Kanit"/>
      <p:regular r:id="rId19"/>
    </p:embeddedFont>
    <p:embeddedFont>
      <p:font typeface="Kanit"/>
      <p:regular r:id="rId20"/>
    </p:embeddedFont>
    <p:embeddedFont>
      <p:font typeface="Martel Sans Light"/>
      <p:regular r:id="rId21"/>
    </p:embeddedFont>
    <p:embeddedFont>
      <p:font typeface="Martel Sans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tiles-warehouse-frontend.vercel.app/" TargetMode="External"/><Relationship Id="rId1"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hyperlink" Target="http://localhost:8080" TargetMode="External"/><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547932"/>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Tile Warehouse Management System</a:t>
            </a:r>
            <a:endParaRPr lang="en-US" sz="4400" dirty="0"/>
          </a:p>
        </p:txBody>
      </p:sp>
      <p:sp>
        <p:nvSpPr>
          <p:cNvPr id="4" name="Text 1"/>
          <p:cNvSpPr/>
          <p:nvPr/>
        </p:nvSpPr>
        <p:spPr>
          <a:xfrm>
            <a:off x="837724" y="3314938"/>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Full Stack Web Application</a:t>
            </a:r>
            <a:endParaRPr lang="en-US" sz="1850" dirty="0"/>
          </a:p>
        </p:txBody>
      </p:sp>
      <p:sp>
        <p:nvSpPr>
          <p:cNvPr id="5" name="Shape 2"/>
          <p:cNvSpPr/>
          <p:nvPr/>
        </p:nvSpPr>
        <p:spPr>
          <a:xfrm>
            <a:off x="837724" y="3967163"/>
            <a:ext cx="7468553" cy="2714387"/>
          </a:xfrm>
          <a:prstGeom prst="roundRect">
            <a:avLst>
              <a:gd name="adj" fmla="val 1323"/>
            </a:avLst>
          </a:prstGeom>
          <a:solidFill>
            <a:srgbClr val="2F2B54"/>
          </a:solidFill>
          <a:ln/>
        </p:spPr>
      </p:sp>
      <p:sp>
        <p:nvSpPr>
          <p:cNvPr id="6" name="Shape 3"/>
          <p:cNvSpPr/>
          <p:nvPr/>
        </p:nvSpPr>
        <p:spPr>
          <a:xfrm>
            <a:off x="837724" y="3967163"/>
            <a:ext cx="7468553" cy="1357193"/>
          </a:xfrm>
          <a:prstGeom prst="roundRect">
            <a:avLst>
              <a:gd name="adj" fmla="val 2646"/>
            </a:avLst>
          </a:prstGeom>
          <a:solidFill>
            <a:srgbClr val="2F2B54"/>
          </a:solidFill>
          <a:ln/>
        </p:spPr>
      </p:sp>
      <p:sp>
        <p:nvSpPr>
          <p:cNvPr id="7" name="Text 4"/>
          <p:cNvSpPr/>
          <p:nvPr/>
        </p:nvSpPr>
        <p:spPr>
          <a:xfrm>
            <a:off x="1077039" y="420647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Technologies</a:t>
            </a:r>
            <a:endParaRPr lang="en-US" sz="2200" dirty="0"/>
          </a:p>
        </p:txBody>
      </p:sp>
      <p:sp>
        <p:nvSpPr>
          <p:cNvPr id="8" name="Text 5"/>
          <p:cNvSpPr/>
          <p:nvPr/>
        </p:nvSpPr>
        <p:spPr>
          <a:xfrm>
            <a:off x="1077039" y="4702016"/>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React, Spring Boot, Docker</a:t>
            </a:r>
            <a:endParaRPr lang="en-US" sz="1850" dirty="0"/>
          </a:p>
        </p:txBody>
      </p:sp>
      <p:sp>
        <p:nvSpPr>
          <p:cNvPr id="9" name="Shape 6"/>
          <p:cNvSpPr/>
          <p:nvPr/>
        </p:nvSpPr>
        <p:spPr>
          <a:xfrm>
            <a:off x="837724" y="5324356"/>
            <a:ext cx="7468553" cy="1357193"/>
          </a:xfrm>
          <a:prstGeom prst="rect">
            <a:avLst/>
          </a:prstGeom>
          <a:solidFill>
            <a:srgbClr val="2F2B54"/>
          </a:solidFill>
          <a:ln/>
        </p:spPr>
      </p:sp>
      <p:sp>
        <p:nvSpPr>
          <p:cNvPr id="10" name="Shape 7"/>
          <p:cNvSpPr/>
          <p:nvPr/>
        </p:nvSpPr>
        <p:spPr>
          <a:xfrm>
            <a:off x="837724" y="5324356"/>
            <a:ext cx="7468553" cy="30480"/>
          </a:xfrm>
          <a:prstGeom prst="roundRect">
            <a:avLst>
              <a:gd name="adj" fmla="val 117806"/>
            </a:avLst>
          </a:prstGeom>
          <a:solidFill>
            <a:srgbClr val="48446D"/>
          </a:solidFill>
          <a:ln/>
        </p:spPr>
      </p:sp>
      <p:sp>
        <p:nvSpPr>
          <p:cNvPr id="11" name="Text 8"/>
          <p:cNvSpPr/>
          <p:nvPr/>
        </p:nvSpPr>
        <p:spPr>
          <a:xfrm>
            <a:off x="1077039" y="556367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Presented By</a:t>
            </a:r>
            <a:endParaRPr lang="en-US" sz="2200" dirty="0"/>
          </a:p>
        </p:txBody>
      </p:sp>
      <p:sp>
        <p:nvSpPr>
          <p:cNvPr id="12" name="Text 9"/>
          <p:cNvSpPr/>
          <p:nvPr/>
        </p:nvSpPr>
        <p:spPr>
          <a:xfrm>
            <a:off x="1077039" y="6059210"/>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Thangam K 23suca24</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428762" y="756166"/>
            <a:ext cx="4446270"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Future Enhancements &amp; Conclusion</a:t>
            </a:r>
            <a:endParaRPr lang="en-US" sz="2200" dirty="0"/>
          </a:p>
        </p:txBody>
      </p:sp>
      <p:pic>
        <p:nvPicPr>
          <p:cNvPr id="3" name="Image 0" descr="preencoded.png">    </p:cNvPr>
          <p:cNvPicPr>
            <a:picLocks noChangeAspect="1"/>
          </p:cNvPicPr>
          <p:nvPr/>
        </p:nvPicPr>
        <p:blipFill>
          <a:blip r:embed="rId1"/>
          <a:stretch>
            <a:fillRect/>
          </a:stretch>
        </p:blipFill>
        <p:spPr>
          <a:xfrm>
            <a:off x="3428762" y="1265039"/>
            <a:ext cx="4950023" cy="2970014"/>
          </a:xfrm>
          <a:prstGeom prst="rect">
            <a:avLst/>
          </a:prstGeom>
        </p:spPr>
      </p:pic>
      <p:sp>
        <p:nvSpPr>
          <p:cNvPr id="4" name="Text 1"/>
          <p:cNvSpPr/>
          <p:nvPr/>
        </p:nvSpPr>
        <p:spPr>
          <a:xfrm>
            <a:off x="3428762" y="4302323"/>
            <a:ext cx="1689735" cy="211098"/>
          </a:xfrm>
          <a:prstGeom prst="rect">
            <a:avLst/>
          </a:prstGeom>
          <a:noFill/>
          <a:ln/>
        </p:spPr>
        <p:txBody>
          <a:bodyPr wrap="none" lIns="0" tIns="0" rIns="0" bIns="0" rtlCol="0" anchor="t"/>
          <a:lstStyle/>
          <a:p>
            <a:pPr algn="l" indent="0" marL="0">
              <a:lnSpc>
                <a:spcPts val="1650"/>
              </a:lnSpc>
              <a:buNone/>
            </a:pPr>
            <a:r>
              <a:rPr lang="en-US" sz="1300" dirty="0">
                <a:solidFill>
                  <a:srgbClr val="FFFFFF"/>
                </a:solidFill>
                <a:latin typeface="Kanit" pitchFamily="34" charset="0"/>
                <a:ea typeface="Kanit" pitchFamily="34" charset="-122"/>
                <a:cs typeface="Kanit" pitchFamily="34" charset="-120"/>
              </a:rPr>
              <a:t>Future Enhancements</a:t>
            </a:r>
            <a:endParaRPr lang="en-US" sz="1300" dirty="0"/>
          </a:p>
        </p:txBody>
      </p:sp>
      <p:pic>
        <p:nvPicPr>
          <p:cNvPr id="5" name="Image 1" descr="preencoded.png">    </p:cNvPr>
          <p:cNvPicPr>
            <a:picLocks noChangeAspect="1"/>
          </p:cNvPicPr>
          <p:nvPr/>
        </p:nvPicPr>
        <p:blipFill>
          <a:blip r:embed="rId2"/>
          <a:stretch>
            <a:fillRect/>
          </a:stretch>
        </p:blipFill>
        <p:spPr>
          <a:xfrm>
            <a:off x="3428762" y="4644271"/>
            <a:ext cx="59769" cy="59769"/>
          </a:xfrm>
          <a:prstGeom prst="rect">
            <a:avLst/>
          </a:prstGeom>
        </p:spPr>
      </p:pic>
      <p:sp>
        <p:nvSpPr>
          <p:cNvPr id="6" name="Text 2"/>
          <p:cNvSpPr/>
          <p:nvPr/>
        </p:nvSpPr>
        <p:spPr>
          <a:xfrm>
            <a:off x="3548301" y="4580692"/>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Database Migration</a:t>
            </a:r>
            <a:endParaRPr lang="en-US" sz="1100" dirty="0"/>
          </a:p>
        </p:txBody>
      </p:sp>
      <p:sp>
        <p:nvSpPr>
          <p:cNvPr id="7" name="Text 3"/>
          <p:cNvSpPr/>
          <p:nvPr/>
        </p:nvSpPr>
        <p:spPr>
          <a:xfrm>
            <a:off x="3548301" y="4816435"/>
            <a:ext cx="4830485" cy="143589"/>
          </a:xfrm>
          <a:prstGeom prst="rect">
            <a:avLst/>
          </a:prstGeom>
          <a:noFill/>
          <a:ln/>
        </p:spPr>
        <p:txBody>
          <a:bodyPr wrap="non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Transition from H2 to production-grade databases like MySQL or PostgreSQL.</a:t>
            </a:r>
            <a:endParaRPr lang="en-US" sz="900" dirty="0"/>
          </a:p>
        </p:txBody>
      </p:sp>
      <p:pic>
        <p:nvPicPr>
          <p:cNvPr id="8" name="Image 2" descr="preencoded.png">    </p:cNvPr>
          <p:cNvPicPr>
            <a:picLocks noChangeAspect="1"/>
          </p:cNvPicPr>
          <p:nvPr/>
        </p:nvPicPr>
        <p:blipFill>
          <a:blip r:embed="rId3"/>
          <a:stretch>
            <a:fillRect/>
          </a:stretch>
        </p:blipFill>
        <p:spPr>
          <a:xfrm>
            <a:off x="3428762" y="5143262"/>
            <a:ext cx="59769" cy="59769"/>
          </a:xfrm>
          <a:prstGeom prst="rect">
            <a:avLst/>
          </a:prstGeom>
        </p:spPr>
      </p:pic>
      <p:sp>
        <p:nvSpPr>
          <p:cNvPr id="9" name="Text 4"/>
          <p:cNvSpPr/>
          <p:nvPr/>
        </p:nvSpPr>
        <p:spPr>
          <a:xfrm>
            <a:off x="3548301" y="5079683"/>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Cloud Deployment</a:t>
            </a:r>
            <a:endParaRPr lang="en-US" sz="1100" dirty="0"/>
          </a:p>
        </p:txBody>
      </p:sp>
      <p:sp>
        <p:nvSpPr>
          <p:cNvPr id="10" name="Text 5"/>
          <p:cNvSpPr/>
          <p:nvPr/>
        </p:nvSpPr>
        <p:spPr>
          <a:xfrm>
            <a:off x="3548301" y="5315426"/>
            <a:ext cx="4830485" cy="143589"/>
          </a:xfrm>
          <a:prstGeom prst="rect">
            <a:avLst/>
          </a:prstGeom>
          <a:noFill/>
          <a:ln/>
        </p:spPr>
        <p:txBody>
          <a:bodyPr wrap="non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Deploy the backend to cloud platforms for scalability and high availability.</a:t>
            </a:r>
            <a:endParaRPr lang="en-US" sz="900" dirty="0"/>
          </a:p>
        </p:txBody>
      </p:sp>
      <p:pic>
        <p:nvPicPr>
          <p:cNvPr id="11" name="Image 3" descr="preencoded.png">    </p:cNvPr>
          <p:cNvPicPr>
            <a:picLocks noChangeAspect="1"/>
          </p:cNvPicPr>
          <p:nvPr/>
        </p:nvPicPr>
        <p:blipFill>
          <a:blip r:embed="rId4"/>
          <a:stretch>
            <a:fillRect/>
          </a:stretch>
        </p:blipFill>
        <p:spPr>
          <a:xfrm>
            <a:off x="3428762" y="5642253"/>
            <a:ext cx="59769" cy="59769"/>
          </a:xfrm>
          <a:prstGeom prst="rect">
            <a:avLst/>
          </a:prstGeom>
        </p:spPr>
      </p:pic>
      <p:sp>
        <p:nvSpPr>
          <p:cNvPr id="12" name="Text 6"/>
          <p:cNvSpPr/>
          <p:nvPr/>
        </p:nvSpPr>
        <p:spPr>
          <a:xfrm>
            <a:off x="3548301" y="5578673"/>
            <a:ext cx="1980843" cy="175974"/>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Authentication &amp; Authorisation</a:t>
            </a:r>
            <a:endParaRPr lang="en-US" sz="1100" dirty="0"/>
          </a:p>
        </p:txBody>
      </p:sp>
      <p:sp>
        <p:nvSpPr>
          <p:cNvPr id="13" name="Text 7"/>
          <p:cNvSpPr/>
          <p:nvPr/>
        </p:nvSpPr>
        <p:spPr>
          <a:xfrm>
            <a:off x="3548301" y="5814417"/>
            <a:ext cx="4830485" cy="143589"/>
          </a:xfrm>
          <a:prstGeom prst="rect">
            <a:avLst/>
          </a:prstGeom>
          <a:noFill/>
          <a:ln/>
        </p:spPr>
        <p:txBody>
          <a:bodyPr wrap="non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Implement robust security measures, including role-based access control.</a:t>
            </a:r>
            <a:endParaRPr lang="en-US" sz="900" dirty="0"/>
          </a:p>
        </p:txBody>
      </p:sp>
      <p:pic>
        <p:nvPicPr>
          <p:cNvPr id="14" name="Image 4" descr="preencoded.png">    </p:cNvPr>
          <p:cNvPicPr>
            <a:picLocks noChangeAspect="1"/>
          </p:cNvPicPr>
          <p:nvPr/>
        </p:nvPicPr>
        <p:blipFill>
          <a:blip r:embed="rId5"/>
          <a:stretch>
            <a:fillRect/>
          </a:stretch>
        </p:blipFill>
        <p:spPr>
          <a:xfrm>
            <a:off x="3428762" y="6141244"/>
            <a:ext cx="59769" cy="59769"/>
          </a:xfrm>
          <a:prstGeom prst="rect">
            <a:avLst/>
          </a:prstGeom>
        </p:spPr>
      </p:pic>
      <p:sp>
        <p:nvSpPr>
          <p:cNvPr id="15" name="Text 8"/>
          <p:cNvSpPr/>
          <p:nvPr/>
        </p:nvSpPr>
        <p:spPr>
          <a:xfrm>
            <a:off x="3548301" y="6077664"/>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CI/CD Integration</a:t>
            </a:r>
            <a:endParaRPr lang="en-US" sz="1100" dirty="0"/>
          </a:p>
        </p:txBody>
      </p:sp>
      <p:sp>
        <p:nvSpPr>
          <p:cNvPr id="16" name="Text 9"/>
          <p:cNvSpPr/>
          <p:nvPr/>
        </p:nvSpPr>
        <p:spPr>
          <a:xfrm>
            <a:off x="3548301" y="6313408"/>
            <a:ext cx="4830485" cy="143589"/>
          </a:xfrm>
          <a:prstGeom prst="rect">
            <a:avLst/>
          </a:prstGeom>
          <a:noFill/>
          <a:ln/>
        </p:spPr>
        <p:txBody>
          <a:bodyPr wrap="non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Automate the build, test, and deployment process for faster releases.</a:t>
            </a:r>
            <a:endParaRPr lang="en-US" sz="900" dirty="0"/>
          </a:p>
        </p:txBody>
      </p:sp>
      <p:pic>
        <p:nvPicPr>
          <p:cNvPr id="17" name="Image 5" descr="preencoded.png">    </p:cNvPr>
          <p:cNvPicPr>
            <a:picLocks noChangeAspect="1"/>
          </p:cNvPicPr>
          <p:nvPr/>
        </p:nvPicPr>
        <p:blipFill>
          <a:blip r:embed="rId6"/>
          <a:stretch>
            <a:fillRect/>
          </a:stretch>
        </p:blipFill>
        <p:spPr>
          <a:xfrm>
            <a:off x="8678347" y="1451967"/>
            <a:ext cx="2530673" cy="3374231"/>
          </a:xfrm>
          <a:prstGeom prst="rect">
            <a:avLst/>
          </a:prstGeom>
        </p:spPr>
      </p:pic>
      <p:sp>
        <p:nvSpPr>
          <p:cNvPr id="18" name="Text 10"/>
          <p:cNvSpPr/>
          <p:nvPr/>
        </p:nvSpPr>
        <p:spPr>
          <a:xfrm>
            <a:off x="8678347" y="4893469"/>
            <a:ext cx="1766530" cy="211098"/>
          </a:xfrm>
          <a:prstGeom prst="rect">
            <a:avLst/>
          </a:prstGeom>
          <a:noFill/>
          <a:ln/>
        </p:spPr>
        <p:txBody>
          <a:bodyPr wrap="none" lIns="0" tIns="0" rIns="0" bIns="0" rtlCol="0" anchor="t"/>
          <a:lstStyle/>
          <a:p>
            <a:pPr algn="l" indent="0" marL="0">
              <a:lnSpc>
                <a:spcPts val="1650"/>
              </a:lnSpc>
              <a:buNone/>
            </a:pPr>
            <a:r>
              <a:rPr lang="en-US" sz="1300" dirty="0">
                <a:solidFill>
                  <a:srgbClr val="FFFFFF"/>
                </a:solidFill>
                <a:latin typeface="Kanit" pitchFamily="34" charset="0"/>
                <a:ea typeface="Kanit" pitchFamily="34" charset="-122"/>
                <a:cs typeface="Kanit" pitchFamily="34" charset="-120"/>
              </a:rPr>
              <a:t>Conclusion &amp; Learnings</a:t>
            </a:r>
            <a:endParaRPr lang="en-US" sz="1300" dirty="0"/>
          </a:p>
        </p:txBody>
      </p:sp>
      <p:sp>
        <p:nvSpPr>
          <p:cNvPr id="19" name="Text 11"/>
          <p:cNvSpPr/>
          <p:nvPr/>
        </p:nvSpPr>
        <p:spPr>
          <a:xfrm>
            <a:off x="8678347" y="5164336"/>
            <a:ext cx="2530673" cy="574358"/>
          </a:xfrm>
          <a:prstGeom prst="rect">
            <a:avLst/>
          </a:prstGeom>
          <a:noFill/>
          <a:ln/>
        </p:spPr>
        <p:txBody>
          <a:bodyPr wrap="squar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This project has been a significant journey in full-stack development, culminating in a functional Tile Warehouse Management System.</a:t>
            </a:r>
            <a:endParaRPr lang="en-US" sz="900" dirty="0"/>
          </a:p>
        </p:txBody>
      </p:sp>
      <p:sp>
        <p:nvSpPr>
          <p:cNvPr id="20" name="Text 12"/>
          <p:cNvSpPr/>
          <p:nvPr/>
        </p:nvSpPr>
        <p:spPr>
          <a:xfrm>
            <a:off x="8678347" y="5798463"/>
            <a:ext cx="2252901" cy="281583"/>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Kanit" pitchFamily="34" charset="0"/>
                <a:ea typeface="Kanit" pitchFamily="34" charset="-122"/>
                <a:cs typeface="Kanit" pitchFamily="34" charset="-120"/>
              </a:rPr>
              <a:t>Thank You!</a:t>
            </a:r>
            <a:endParaRPr lang="en-US" sz="1750" dirty="0"/>
          </a:p>
        </p:txBody>
      </p:sp>
      <p:sp>
        <p:nvSpPr>
          <p:cNvPr id="21" name="Text 13"/>
          <p:cNvSpPr/>
          <p:nvPr/>
        </p:nvSpPr>
        <p:spPr>
          <a:xfrm>
            <a:off x="8678347" y="6139815"/>
            <a:ext cx="2530673" cy="143589"/>
          </a:xfrm>
          <a:prstGeom prst="rect">
            <a:avLst/>
          </a:prstGeom>
          <a:noFill/>
          <a:ln/>
        </p:spPr>
        <p:txBody>
          <a:bodyPr wrap="non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Any Questions?</a:t>
            </a:r>
            <a:endParaRPr lang="en-US" sz="900" dirty="0"/>
          </a:p>
        </p:txBody>
      </p:sp>
      <p:sp>
        <p:nvSpPr>
          <p:cNvPr id="22" name="Shape 14"/>
          <p:cNvSpPr/>
          <p:nvPr/>
        </p:nvSpPr>
        <p:spPr>
          <a:xfrm>
            <a:off x="3428762" y="6591538"/>
            <a:ext cx="2551033" cy="881896"/>
          </a:xfrm>
          <a:prstGeom prst="roundRect">
            <a:avLst>
              <a:gd name="adj" fmla="val 2036"/>
            </a:avLst>
          </a:prstGeom>
          <a:solidFill>
            <a:srgbClr val="2F2B54"/>
          </a:solidFill>
          <a:ln/>
        </p:spPr>
      </p:sp>
      <p:sp>
        <p:nvSpPr>
          <p:cNvPr id="23" name="Text 15"/>
          <p:cNvSpPr/>
          <p:nvPr/>
        </p:nvSpPr>
        <p:spPr>
          <a:xfrm>
            <a:off x="3548420" y="6711196"/>
            <a:ext cx="1532334" cy="175974"/>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Successful Development</a:t>
            </a:r>
            <a:endParaRPr lang="en-US" sz="1100" dirty="0"/>
          </a:p>
        </p:txBody>
      </p:sp>
      <p:sp>
        <p:nvSpPr>
          <p:cNvPr id="24" name="Text 16"/>
          <p:cNvSpPr/>
          <p:nvPr/>
        </p:nvSpPr>
        <p:spPr>
          <a:xfrm>
            <a:off x="3548420" y="6923008"/>
            <a:ext cx="2311718" cy="287179"/>
          </a:xfrm>
          <a:prstGeom prst="rect">
            <a:avLst/>
          </a:prstGeom>
          <a:noFill/>
          <a:ln/>
        </p:spPr>
        <p:txBody>
          <a:bodyPr wrap="squar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Successfully delivered a comprehensive full-stack application.</a:t>
            </a:r>
            <a:endParaRPr lang="en-US" sz="900" dirty="0"/>
          </a:p>
        </p:txBody>
      </p:sp>
      <p:sp>
        <p:nvSpPr>
          <p:cNvPr id="25" name="Shape 17"/>
          <p:cNvSpPr/>
          <p:nvPr/>
        </p:nvSpPr>
        <p:spPr>
          <a:xfrm>
            <a:off x="6039564" y="6591538"/>
            <a:ext cx="2551033" cy="881896"/>
          </a:xfrm>
          <a:prstGeom prst="roundRect">
            <a:avLst>
              <a:gd name="adj" fmla="val 2036"/>
            </a:avLst>
          </a:prstGeom>
          <a:solidFill>
            <a:srgbClr val="2F2B54"/>
          </a:solidFill>
          <a:ln/>
        </p:spPr>
      </p:sp>
      <p:sp>
        <p:nvSpPr>
          <p:cNvPr id="26" name="Text 18"/>
          <p:cNvSpPr/>
          <p:nvPr/>
        </p:nvSpPr>
        <p:spPr>
          <a:xfrm>
            <a:off x="6159222" y="6711196"/>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Key Skill Acquisition</a:t>
            </a:r>
            <a:endParaRPr lang="en-US" sz="1100" dirty="0"/>
          </a:p>
        </p:txBody>
      </p:sp>
      <p:sp>
        <p:nvSpPr>
          <p:cNvPr id="27" name="Text 19"/>
          <p:cNvSpPr/>
          <p:nvPr/>
        </p:nvSpPr>
        <p:spPr>
          <a:xfrm>
            <a:off x="6159222" y="6923008"/>
            <a:ext cx="2311718" cy="287179"/>
          </a:xfrm>
          <a:prstGeom prst="rect">
            <a:avLst/>
          </a:prstGeom>
          <a:noFill/>
          <a:ln/>
        </p:spPr>
        <p:txBody>
          <a:bodyPr wrap="squar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Gained invaluable hands-on experience with React, Spring Boot, and Docker.</a:t>
            </a:r>
            <a:endParaRPr lang="en-US" sz="900" dirty="0"/>
          </a:p>
        </p:txBody>
      </p:sp>
      <p:sp>
        <p:nvSpPr>
          <p:cNvPr id="28" name="Shape 20"/>
          <p:cNvSpPr/>
          <p:nvPr/>
        </p:nvSpPr>
        <p:spPr>
          <a:xfrm>
            <a:off x="8650367" y="6591538"/>
            <a:ext cx="2551033" cy="881896"/>
          </a:xfrm>
          <a:prstGeom prst="roundRect">
            <a:avLst>
              <a:gd name="adj" fmla="val 2036"/>
            </a:avLst>
          </a:prstGeom>
          <a:solidFill>
            <a:srgbClr val="2F2B54"/>
          </a:solidFill>
          <a:ln/>
        </p:spPr>
      </p:sp>
      <p:sp>
        <p:nvSpPr>
          <p:cNvPr id="29" name="Text 21"/>
          <p:cNvSpPr/>
          <p:nvPr/>
        </p:nvSpPr>
        <p:spPr>
          <a:xfrm>
            <a:off x="8770025" y="6711196"/>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Deployment Expertise</a:t>
            </a:r>
            <a:endParaRPr lang="en-US" sz="1100" dirty="0"/>
          </a:p>
        </p:txBody>
      </p:sp>
      <p:sp>
        <p:nvSpPr>
          <p:cNvPr id="30" name="Text 22"/>
          <p:cNvSpPr/>
          <p:nvPr/>
        </p:nvSpPr>
        <p:spPr>
          <a:xfrm>
            <a:off x="8770025" y="6923008"/>
            <a:ext cx="2311718" cy="430768"/>
          </a:xfrm>
          <a:prstGeom prst="rect">
            <a:avLst/>
          </a:prstGeom>
          <a:noFill/>
          <a:ln/>
        </p:spPr>
        <p:txBody>
          <a:bodyPr wrap="squar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Enhanced understanding of real-world deployment workflows and best practices.</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0884" y="1290161"/>
            <a:ext cx="7875032" cy="1066324"/>
          </a:xfrm>
          <a:prstGeom prst="rect">
            <a:avLst/>
          </a:prstGeom>
          <a:noFill/>
          <a:ln/>
        </p:spPr>
        <p:txBody>
          <a:bodyPr wrap="square" lIns="0" tIns="0" rIns="0" bIns="0" rtlCol="0" anchor="t"/>
          <a:lstStyle/>
          <a:p>
            <a:pPr algn="l" indent="0" marL="0">
              <a:lnSpc>
                <a:spcPts val="4150"/>
              </a:lnSpc>
              <a:buNone/>
            </a:pPr>
            <a:r>
              <a:rPr lang="en-US" sz="3350" dirty="0">
                <a:solidFill>
                  <a:srgbClr val="FFFFFF"/>
                </a:solidFill>
                <a:latin typeface="Kanit" pitchFamily="34" charset="0"/>
                <a:ea typeface="Kanit" pitchFamily="34" charset="-122"/>
                <a:cs typeface="Kanit" pitchFamily="34" charset="-120"/>
              </a:rPr>
              <a:t>Project Overview: Streamlining Tile Inventory</a:t>
            </a:r>
            <a:endParaRPr lang="en-US" sz="3350" dirty="0"/>
          </a:p>
        </p:txBody>
      </p:sp>
      <p:sp>
        <p:nvSpPr>
          <p:cNvPr id="4" name="Text 1"/>
          <p:cNvSpPr/>
          <p:nvPr/>
        </p:nvSpPr>
        <p:spPr>
          <a:xfrm>
            <a:off x="6120884" y="2562344"/>
            <a:ext cx="7875032" cy="764738"/>
          </a:xfrm>
          <a:prstGeom prst="rect">
            <a:avLst/>
          </a:prstGeom>
          <a:noFill/>
          <a:ln/>
        </p:spPr>
        <p:txBody>
          <a:bodyPr wrap="square" lIns="0" tIns="0" rIns="0" bIns="0" rtlCol="0" anchor="t"/>
          <a:lstStyle/>
          <a:p>
            <a:pPr algn="l" indent="0" marL="0">
              <a:lnSpc>
                <a:spcPts val="2000"/>
              </a:lnSpc>
              <a:buNone/>
            </a:pPr>
            <a:r>
              <a:rPr lang="en-US" sz="1400" dirty="0">
                <a:solidFill>
                  <a:srgbClr val="D9E1FF"/>
                </a:solidFill>
                <a:latin typeface="Martel Sans Light" pitchFamily="34" charset="0"/>
                <a:ea typeface="Martel Sans Light" pitchFamily="34" charset="-122"/>
                <a:cs typeface="Martel Sans Light" pitchFamily="34" charset="-120"/>
              </a:rPr>
              <a:t>The Tile Warehouse Management System is a comprehensive full-stack web application designed to revolutionise tile inventory management. It provides robust Create, Read, Update, and Delete (CRUD) operations, ensuring accurate and up-to-date inventory records.</a:t>
            </a:r>
            <a:endParaRPr lang="en-US" sz="1400" dirty="0"/>
          </a:p>
        </p:txBody>
      </p:sp>
      <p:sp>
        <p:nvSpPr>
          <p:cNvPr id="5" name="Shape 2"/>
          <p:cNvSpPr/>
          <p:nvPr/>
        </p:nvSpPr>
        <p:spPr>
          <a:xfrm>
            <a:off x="6120884" y="3753445"/>
            <a:ext cx="3868817" cy="1515785"/>
          </a:xfrm>
          <a:prstGeom prst="roundRect">
            <a:avLst>
              <a:gd name="adj" fmla="val 7239"/>
            </a:avLst>
          </a:prstGeom>
          <a:solidFill>
            <a:srgbClr val="100C35"/>
          </a:solidFill>
          <a:ln/>
        </p:spPr>
      </p:sp>
      <p:pic>
        <p:nvPicPr>
          <p:cNvPr id="6" name="Image 1" descr="preencoded.png">    </p:cNvPr>
          <p:cNvPicPr>
            <a:picLocks noChangeAspect="1"/>
          </p:cNvPicPr>
          <p:nvPr/>
        </p:nvPicPr>
        <p:blipFill>
          <a:blip r:embed="rId2"/>
          <a:stretch>
            <a:fillRect/>
          </a:stretch>
        </p:blipFill>
        <p:spPr>
          <a:xfrm>
            <a:off x="6120884" y="3730585"/>
            <a:ext cx="3868817" cy="91440"/>
          </a:xfrm>
          <a:prstGeom prst="rect">
            <a:avLst/>
          </a:prstGeom>
        </p:spPr>
      </p:pic>
      <p:pic>
        <p:nvPicPr>
          <p:cNvPr id="7" name="Image 2" descr="preencoded.png">    </p:cNvPr>
          <p:cNvPicPr>
            <a:picLocks noChangeAspect="1"/>
          </p:cNvPicPr>
          <p:nvPr/>
        </p:nvPicPr>
        <p:blipFill>
          <a:blip r:embed="rId3"/>
          <a:stretch>
            <a:fillRect/>
          </a:stretch>
        </p:blipFill>
        <p:spPr>
          <a:xfrm>
            <a:off x="7783354" y="3481507"/>
            <a:ext cx="543878" cy="543878"/>
          </a:xfrm>
          <a:prstGeom prst="rect">
            <a:avLst/>
          </a:prstGeom>
        </p:spPr>
      </p:pic>
      <p:sp>
        <p:nvSpPr>
          <p:cNvPr id="8" name="Text 3"/>
          <p:cNvSpPr/>
          <p:nvPr/>
        </p:nvSpPr>
        <p:spPr>
          <a:xfrm>
            <a:off x="7946469" y="3617476"/>
            <a:ext cx="217527" cy="271939"/>
          </a:xfrm>
          <a:prstGeom prst="rect">
            <a:avLst/>
          </a:prstGeom>
          <a:noFill/>
          <a:ln/>
        </p:spPr>
        <p:txBody>
          <a:bodyPr wrap="none" lIns="0" tIns="0" rIns="0" bIns="0" rtlCol="0" anchor="t"/>
          <a:lstStyle/>
          <a:p>
            <a:pPr algn="l" indent="0" marL="0">
              <a:lnSpc>
                <a:spcPts val="2400"/>
              </a:lnSpc>
              <a:buNone/>
            </a:pPr>
            <a:r>
              <a:rPr lang="en-US" sz="1700" dirty="0">
                <a:solidFill>
                  <a:srgbClr val="000000"/>
                </a:solidFill>
                <a:latin typeface="Kanit" pitchFamily="34" charset="0"/>
                <a:ea typeface="Kanit" pitchFamily="34" charset="-122"/>
                <a:cs typeface="Kanit" pitchFamily="34" charset="-120"/>
              </a:rPr>
              <a:t>1</a:t>
            </a:r>
            <a:endParaRPr lang="en-US" sz="1700" dirty="0"/>
          </a:p>
        </p:txBody>
      </p:sp>
      <p:sp>
        <p:nvSpPr>
          <p:cNvPr id="9" name="Text 4"/>
          <p:cNvSpPr/>
          <p:nvPr/>
        </p:nvSpPr>
        <p:spPr>
          <a:xfrm>
            <a:off x="6324957" y="4206597"/>
            <a:ext cx="2132886" cy="266462"/>
          </a:xfrm>
          <a:prstGeom prst="rect">
            <a:avLst/>
          </a:prstGeom>
          <a:noFill/>
          <a:ln/>
        </p:spPr>
        <p:txBody>
          <a:bodyPr wrap="none" lIns="0" tIns="0" rIns="0" bIns="0" rtlCol="0" anchor="t"/>
          <a:lstStyle/>
          <a:p>
            <a:pPr algn="l" indent="0" marL="0">
              <a:lnSpc>
                <a:spcPts val="2050"/>
              </a:lnSpc>
              <a:buNone/>
            </a:pPr>
            <a:r>
              <a:rPr lang="en-US" sz="1650" dirty="0">
                <a:solidFill>
                  <a:srgbClr val="D9E1FF"/>
                </a:solidFill>
                <a:latin typeface="Kanit" pitchFamily="34" charset="0"/>
                <a:ea typeface="Kanit" pitchFamily="34" charset="-122"/>
                <a:cs typeface="Kanit" pitchFamily="34" charset="-120"/>
              </a:rPr>
              <a:t>Frontend</a:t>
            </a:r>
            <a:endParaRPr lang="en-US" sz="1650" dirty="0"/>
          </a:p>
        </p:txBody>
      </p:sp>
      <p:sp>
        <p:nvSpPr>
          <p:cNvPr id="10" name="Text 5"/>
          <p:cNvSpPr/>
          <p:nvPr/>
        </p:nvSpPr>
        <p:spPr>
          <a:xfrm>
            <a:off x="6324957" y="4555331"/>
            <a:ext cx="3460671" cy="509826"/>
          </a:xfrm>
          <a:prstGeom prst="rect">
            <a:avLst/>
          </a:prstGeom>
          <a:noFill/>
          <a:ln/>
        </p:spPr>
        <p:txBody>
          <a:bodyPr wrap="square" lIns="0" tIns="0" rIns="0" bIns="0" rtlCol="0" anchor="t"/>
          <a:lstStyle/>
          <a:p>
            <a:pPr algn="l" indent="0" marL="0">
              <a:lnSpc>
                <a:spcPts val="2000"/>
              </a:lnSpc>
              <a:buNone/>
            </a:pPr>
            <a:r>
              <a:rPr lang="en-US" sz="1400" dirty="0">
                <a:solidFill>
                  <a:srgbClr val="D9E1FF"/>
                </a:solidFill>
                <a:latin typeface="Martel Sans Light" pitchFamily="34" charset="0"/>
                <a:ea typeface="Martel Sans Light" pitchFamily="34" charset="-122"/>
                <a:cs typeface="Martel Sans Light" pitchFamily="34" charset="-120"/>
              </a:rPr>
              <a:t>Built with React for a dynamic user experience.</a:t>
            </a:r>
            <a:endParaRPr lang="en-US" sz="1400" dirty="0"/>
          </a:p>
        </p:txBody>
      </p:sp>
      <p:sp>
        <p:nvSpPr>
          <p:cNvPr id="11" name="Shape 6"/>
          <p:cNvSpPr/>
          <p:nvPr/>
        </p:nvSpPr>
        <p:spPr>
          <a:xfrm>
            <a:off x="10126980" y="3753445"/>
            <a:ext cx="3868936" cy="1515785"/>
          </a:xfrm>
          <a:prstGeom prst="roundRect">
            <a:avLst>
              <a:gd name="adj" fmla="val 7239"/>
            </a:avLst>
          </a:prstGeom>
          <a:solidFill>
            <a:srgbClr val="100C35"/>
          </a:solidFill>
          <a:ln/>
        </p:spPr>
      </p:sp>
      <p:pic>
        <p:nvPicPr>
          <p:cNvPr id="12" name="Image 3" descr="preencoded.png">    </p:cNvPr>
          <p:cNvPicPr>
            <a:picLocks noChangeAspect="1"/>
          </p:cNvPicPr>
          <p:nvPr/>
        </p:nvPicPr>
        <p:blipFill>
          <a:blip r:embed="rId4"/>
          <a:stretch>
            <a:fillRect/>
          </a:stretch>
        </p:blipFill>
        <p:spPr>
          <a:xfrm>
            <a:off x="10126980" y="3730585"/>
            <a:ext cx="3868936" cy="91440"/>
          </a:xfrm>
          <a:prstGeom prst="rect">
            <a:avLst/>
          </a:prstGeom>
        </p:spPr>
      </p:pic>
      <p:pic>
        <p:nvPicPr>
          <p:cNvPr id="13" name="Image 4" descr="preencoded.png">    </p:cNvPr>
          <p:cNvPicPr>
            <a:picLocks noChangeAspect="1"/>
          </p:cNvPicPr>
          <p:nvPr/>
        </p:nvPicPr>
        <p:blipFill>
          <a:blip r:embed="rId5"/>
          <a:stretch>
            <a:fillRect/>
          </a:stretch>
        </p:blipFill>
        <p:spPr>
          <a:xfrm>
            <a:off x="11789450" y="3481507"/>
            <a:ext cx="543878" cy="543878"/>
          </a:xfrm>
          <a:prstGeom prst="rect">
            <a:avLst/>
          </a:prstGeom>
        </p:spPr>
      </p:pic>
      <p:sp>
        <p:nvSpPr>
          <p:cNvPr id="14" name="Text 7"/>
          <p:cNvSpPr/>
          <p:nvPr/>
        </p:nvSpPr>
        <p:spPr>
          <a:xfrm>
            <a:off x="11952565" y="3617476"/>
            <a:ext cx="217527" cy="271939"/>
          </a:xfrm>
          <a:prstGeom prst="rect">
            <a:avLst/>
          </a:prstGeom>
          <a:noFill/>
          <a:ln/>
        </p:spPr>
        <p:txBody>
          <a:bodyPr wrap="none" lIns="0" tIns="0" rIns="0" bIns="0" rtlCol="0" anchor="t"/>
          <a:lstStyle/>
          <a:p>
            <a:pPr algn="l" indent="0" marL="0">
              <a:lnSpc>
                <a:spcPts val="2400"/>
              </a:lnSpc>
              <a:buNone/>
            </a:pPr>
            <a:r>
              <a:rPr lang="en-US" sz="1700" dirty="0">
                <a:solidFill>
                  <a:srgbClr val="000000"/>
                </a:solidFill>
                <a:latin typeface="Kanit" pitchFamily="34" charset="0"/>
                <a:ea typeface="Kanit" pitchFamily="34" charset="-122"/>
                <a:cs typeface="Kanit" pitchFamily="34" charset="-120"/>
              </a:rPr>
              <a:t>2</a:t>
            </a:r>
            <a:endParaRPr lang="en-US" sz="1700" dirty="0"/>
          </a:p>
        </p:txBody>
      </p:sp>
      <p:sp>
        <p:nvSpPr>
          <p:cNvPr id="15" name="Text 8"/>
          <p:cNvSpPr/>
          <p:nvPr/>
        </p:nvSpPr>
        <p:spPr>
          <a:xfrm>
            <a:off x="10331053" y="4206597"/>
            <a:ext cx="2132886" cy="266462"/>
          </a:xfrm>
          <a:prstGeom prst="rect">
            <a:avLst/>
          </a:prstGeom>
          <a:noFill/>
          <a:ln/>
        </p:spPr>
        <p:txBody>
          <a:bodyPr wrap="none" lIns="0" tIns="0" rIns="0" bIns="0" rtlCol="0" anchor="t"/>
          <a:lstStyle/>
          <a:p>
            <a:pPr algn="l" indent="0" marL="0">
              <a:lnSpc>
                <a:spcPts val="2050"/>
              </a:lnSpc>
              <a:buNone/>
            </a:pPr>
            <a:r>
              <a:rPr lang="en-US" sz="1650" dirty="0">
                <a:solidFill>
                  <a:srgbClr val="D9E1FF"/>
                </a:solidFill>
                <a:latin typeface="Kanit" pitchFamily="34" charset="0"/>
                <a:ea typeface="Kanit" pitchFamily="34" charset="-122"/>
                <a:cs typeface="Kanit" pitchFamily="34" charset="-120"/>
              </a:rPr>
              <a:t>Backend</a:t>
            </a:r>
            <a:endParaRPr lang="en-US" sz="1650" dirty="0"/>
          </a:p>
        </p:txBody>
      </p:sp>
      <p:sp>
        <p:nvSpPr>
          <p:cNvPr id="16" name="Text 9"/>
          <p:cNvSpPr/>
          <p:nvPr/>
        </p:nvSpPr>
        <p:spPr>
          <a:xfrm>
            <a:off x="10331053" y="4555331"/>
            <a:ext cx="3460790" cy="509826"/>
          </a:xfrm>
          <a:prstGeom prst="rect">
            <a:avLst/>
          </a:prstGeom>
          <a:noFill/>
          <a:ln/>
        </p:spPr>
        <p:txBody>
          <a:bodyPr wrap="square" lIns="0" tIns="0" rIns="0" bIns="0" rtlCol="0" anchor="t"/>
          <a:lstStyle/>
          <a:p>
            <a:pPr algn="l" indent="0" marL="0">
              <a:lnSpc>
                <a:spcPts val="2000"/>
              </a:lnSpc>
              <a:buNone/>
            </a:pPr>
            <a:r>
              <a:rPr lang="en-US" sz="1400" dirty="0">
                <a:solidFill>
                  <a:srgbClr val="D9E1FF"/>
                </a:solidFill>
                <a:latin typeface="Martel Sans Light" pitchFamily="34" charset="0"/>
                <a:ea typeface="Martel Sans Light" pitchFamily="34" charset="-122"/>
                <a:cs typeface="Martel Sans Light" pitchFamily="34" charset="-120"/>
              </a:rPr>
              <a:t>Developed using Spring Boot, ensuring powerful server-side logic.</a:t>
            </a:r>
            <a:endParaRPr lang="en-US" sz="1400" dirty="0"/>
          </a:p>
        </p:txBody>
      </p:sp>
      <p:sp>
        <p:nvSpPr>
          <p:cNvPr id="17" name="Shape 10"/>
          <p:cNvSpPr/>
          <p:nvPr/>
        </p:nvSpPr>
        <p:spPr>
          <a:xfrm>
            <a:off x="6120884" y="5678448"/>
            <a:ext cx="7875032" cy="1260872"/>
          </a:xfrm>
          <a:prstGeom prst="roundRect">
            <a:avLst>
              <a:gd name="adj" fmla="val 8703"/>
            </a:avLst>
          </a:prstGeom>
          <a:solidFill>
            <a:srgbClr val="100C35"/>
          </a:solidFill>
          <a:ln/>
        </p:spPr>
      </p:sp>
      <p:pic>
        <p:nvPicPr>
          <p:cNvPr id="18" name="Image 5" descr="preencoded.png">    </p:cNvPr>
          <p:cNvPicPr>
            <a:picLocks noChangeAspect="1"/>
          </p:cNvPicPr>
          <p:nvPr/>
        </p:nvPicPr>
        <p:blipFill>
          <a:blip r:embed="rId6"/>
          <a:stretch>
            <a:fillRect/>
          </a:stretch>
        </p:blipFill>
        <p:spPr>
          <a:xfrm>
            <a:off x="6120884" y="5655588"/>
            <a:ext cx="7875032" cy="91440"/>
          </a:xfrm>
          <a:prstGeom prst="rect">
            <a:avLst/>
          </a:prstGeom>
        </p:spPr>
      </p:pic>
      <p:pic>
        <p:nvPicPr>
          <p:cNvPr id="19" name="Image 6" descr="preencoded.png">    </p:cNvPr>
          <p:cNvPicPr>
            <a:picLocks noChangeAspect="1"/>
          </p:cNvPicPr>
          <p:nvPr/>
        </p:nvPicPr>
        <p:blipFill>
          <a:blip r:embed="rId7"/>
          <a:stretch>
            <a:fillRect/>
          </a:stretch>
        </p:blipFill>
        <p:spPr>
          <a:xfrm>
            <a:off x="9786461" y="5406509"/>
            <a:ext cx="543878" cy="543878"/>
          </a:xfrm>
          <a:prstGeom prst="rect">
            <a:avLst/>
          </a:prstGeom>
        </p:spPr>
      </p:pic>
      <p:sp>
        <p:nvSpPr>
          <p:cNvPr id="20" name="Text 11"/>
          <p:cNvSpPr/>
          <p:nvPr/>
        </p:nvSpPr>
        <p:spPr>
          <a:xfrm>
            <a:off x="9949577" y="5542478"/>
            <a:ext cx="217527" cy="271939"/>
          </a:xfrm>
          <a:prstGeom prst="rect">
            <a:avLst/>
          </a:prstGeom>
          <a:noFill/>
          <a:ln/>
        </p:spPr>
        <p:txBody>
          <a:bodyPr wrap="none" lIns="0" tIns="0" rIns="0" bIns="0" rtlCol="0" anchor="t"/>
          <a:lstStyle/>
          <a:p>
            <a:pPr algn="l" indent="0" marL="0">
              <a:lnSpc>
                <a:spcPts val="2400"/>
              </a:lnSpc>
              <a:buNone/>
            </a:pPr>
            <a:r>
              <a:rPr lang="en-US" sz="1700" dirty="0">
                <a:solidFill>
                  <a:srgbClr val="000000"/>
                </a:solidFill>
                <a:latin typeface="Kanit" pitchFamily="34" charset="0"/>
                <a:ea typeface="Kanit" pitchFamily="34" charset="-122"/>
                <a:cs typeface="Kanit" pitchFamily="34" charset="-120"/>
              </a:rPr>
              <a:t>3</a:t>
            </a:r>
            <a:endParaRPr lang="en-US" sz="1700" dirty="0"/>
          </a:p>
        </p:txBody>
      </p:sp>
      <p:sp>
        <p:nvSpPr>
          <p:cNvPr id="21" name="Text 12"/>
          <p:cNvSpPr/>
          <p:nvPr/>
        </p:nvSpPr>
        <p:spPr>
          <a:xfrm>
            <a:off x="6324957" y="6131600"/>
            <a:ext cx="2132886" cy="266462"/>
          </a:xfrm>
          <a:prstGeom prst="rect">
            <a:avLst/>
          </a:prstGeom>
          <a:noFill/>
          <a:ln/>
        </p:spPr>
        <p:txBody>
          <a:bodyPr wrap="none" lIns="0" tIns="0" rIns="0" bIns="0" rtlCol="0" anchor="t"/>
          <a:lstStyle/>
          <a:p>
            <a:pPr algn="l" indent="0" marL="0">
              <a:lnSpc>
                <a:spcPts val="2050"/>
              </a:lnSpc>
              <a:buNone/>
            </a:pPr>
            <a:r>
              <a:rPr lang="en-US" sz="1650" dirty="0">
                <a:solidFill>
                  <a:srgbClr val="D9E1FF"/>
                </a:solidFill>
                <a:latin typeface="Kanit" pitchFamily="34" charset="0"/>
                <a:ea typeface="Kanit" pitchFamily="34" charset="-122"/>
                <a:cs typeface="Kanit" pitchFamily="34" charset="-120"/>
              </a:rPr>
              <a:t>Containerisation</a:t>
            </a:r>
            <a:endParaRPr lang="en-US" sz="1650" dirty="0"/>
          </a:p>
        </p:txBody>
      </p:sp>
      <p:sp>
        <p:nvSpPr>
          <p:cNvPr id="22" name="Text 13"/>
          <p:cNvSpPr/>
          <p:nvPr/>
        </p:nvSpPr>
        <p:spPr>
          <a:xfrm>
            <a:off x="6324957" y="6480334"/>
            <a:ext cx="7466886" cy="254913"/>
          </a:xfrm>
          <a:prstGeom prst="rect">
            <a:avLst/>
          </a:prstGeom>
          <a:noFill/>
          <a:ln/>
        </p:spPr>
        <p:txBody>
          <a:bodyPr wrap="none" lIns="0" tIns="0" rIns="0" bIns="0" rtlCol="0" anchor="t"/>
          <a:lstStyle/>
          <a:p>
            <a:pPr algn="l" indent="0" marL="0">
              <a:lnSpc>
                <a:spcPts val="2000"/>
              </a:lnSpc>
              <a:buNone/>
            </a:pPr>
            <a:r>
              <a:rPr lang="en-US" sz="1400" dirty="0">
                <a:solidFill>
                  <a:srgbClr val="D9E1FF"/>
                </a:solidFill>
                <a:latin typeface="Martel Sans Light" pitchFamily="34" charset="0"/>
                <a:ea typeface="Martel Sans Light" pitchFamily="34" charset="-122"/>
                <a:cs typeface="Martel Sans Light" pitchFamily="34" charset="-120"/>
              </a:rPr>
              <a:t>Backend services are containerised with Docker for seamless deployment.</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35048" y="514469"/>
            <a:ext cx="8942308" cy="541734"/>
          </a:xfrm>
          <a:prstGeom prst="rect">
            <a:avLst/>
          </a:prstGeom>
          <a:noFill/>
          <a:ln/>
        </p:spPr>
        <p:txBody>
          <a:bodyPr wrap="none" lIns="0" tIns="0" rIns="0" bIns="0" rtlCol="0" anchor="t"/>
          <a:lstStyle/>
          <a:p>
            <a:pPr algn="l" indent="0" marL="0">
              <a:lnSpc>
                <a:spcPts val="4250"/>
              </a:lnSpc>
              <a:buNone/>
            </a:pPr>
            <a:r>
              <a:rPr lang="en-US" sz="3400" dirty="0">
                <a:solidFill>
                  <a:srgbClr val="FFFFFF"/>
                </a:solidFill>
                <a:latin typeface="Kanit" pitchFamily="34" charset="0"/>
                <a:ea typeface="Kanit" pitchFamily="34" charset="-122"/>
                <a:cs typeface="Kanit" pitchFamily="34" charset="-120"/>
              </a:rPr>
              <a:t>The Challenge: Manual Inventory Inefficiencies</a:t>
            </a:r>
            <a:endParaRPr lang="en-US" sz="3400" dirty="0"/>
          </a:p>
        </p:txBody>
      </p:sp>
      <p:pic>
        <p:nvPicPr>
          <p:cNvPr id="3" name="Image 0" descr="preencoded.png">    </p:cNvPr>
          <p:cNvPicPr>
            <a:picLocks noChangeAspect="1"/>
          </p:cNvPicPr>
          <p:nvPr/>
        </p:nvPicPr>
        <p:blipFill>
          <a:blip r:embed="rId1"/>
          <a:stretch>
            <a:fillRect/>
          </a:stretch>
        </p:blipFill>
        <p:spPr>
          <a:xfrm>
            <a:off x="1335048" y="1428036"/>
            <a:ext cx="7616904" cy="4570095"/>
          </a:xfrm>
          <a:prstGeom prst="rect">
            <a:avLst/>
          </a:prstGeom>
        </p:spPr>
      </p:pic>
      <p:sp>
        <p:nvSpPr>
          <p:cNvPr id="4" name="Text 1"/>
          <p:cNvSpPr/>
          <p:nvPr/>
        </p:nvSpPr>
        <p:spPr>
          <a:xfrm>
            <a:off x="9408914" y="3191828"/>
            <a:ext cx="3893939" cy="1042511"/>
          </a:xfrm>
          <a:prstGeom prst="rect">
            <a:avLst/>
          </a:prstGeom>
          <a:noFill/>
          <a:ln/>
        </p:spPr>
        <p:txBody>
          <a:bodyPr wrap="square" lIns="0" tIns="0" rIns="0" bIns="0" rtlCol="0" anchor="t"/>
          <a:lstStyle/>
          <a:p>
            <a:pPr algn="l" indent="0" marL="0">
              <a:lnSpc>
                <a:spcPts val="2050"/>
              </a:lnSpc>
              <a:buNone/>
            </a:pPr>
            <a:r>
              <a:rPr lang="en-US" sz="1450" dirty="0">
                <a:solidFill>
                  <a:srgbClr val="D9E1FF"/>
                </a:solidFill>
                <a:latin typeface="Martel Sans Light" pitchFamily="34" charset="0"/>
                <a:ea typeface="Martel Sans Light" pitchFamily="34" charset="-122"/>
                <a:cs typeface="Martel Sans Light" pitchFamily="34" charset="-120"/>
              </a:rPr>
              <a:t>Traditional, manual approaches to tile inventory management are fraught with inefficiencies, leading to significant operational hurdles for warehouses.</a:t>
            </a:r>
            <a:endParaRPr lang="en-US" sz="1450" dirty="0"/>
          </a:p>
        </p:txBody>
      </p:sp>
      <p:pic>
        <p:nvPicPr>
          <p:cNvPr id="5" name="Image 1" descr="preencoded.png">    </p:cNvPr>
          <p:cNvPicPr>
            <a:picLocks noChangeAspect="1"/>
          </p:cNvPicPr>
          <p:nvPr/>
        </p:nvPicPr>
        <p:blipFill>
          <a:blip r:embed="rId2"/>
          <a:stretch>
            <a:fillRect/>
          </a:stretch>
        </p:blipFill>
        <p:spPr>
          <a:xfrm>
            <a:off x="1312188" y="6293882"/>
            <a:ext cx="45720" cy="1444109"/>
          </a:xfrm>
          <a:prstGeom prst="rect">
            <a:avLst/>
          </a:prstGeom>
        </p:spPr>
      </p:pic>
      <p:sp>
        <p:nvSpPr>
          <p:cNvPr id="6" name="Text 2"/>
          <p:cNvSpPr/>
          <p:nvPr/>
        </p:nvSpPr>
        <p:spPr>
          <a:xfrm>
            <a:off x="1564838" y="6316742"/>
            <a:ext cx="2345174" cy="270867"/>
          </a:xfrm>
          <a:prstGeom prst="rect">
            <a:avLst/>
          </a:prstGeom>
          <a:noFill/>
          <a:ln/>
        </p:spPr>
        <p:txBody>
          <a:bodyPr wrap="none" lIns="0" tIns="0" rIns="0" bIns="0" rtlCol="0" anchor="t"/>
          <a:lstStyle/>
          <a:p>
            <a:pPr algn="l" indent="0" marL="0">
              <a:lnSpc>
                <a:spcPts val="2100"/>
              </a:lnSpc>
              <a:buNone/>
            </a:pPr>
            <a:r>
              <a:rPr lang="en-US" sz="1700" dirty="0">
                <a:solidFill>
                  <a:srgbClr val="D9E1FF"/>
                </a:solidFill>
                <a:latin typeface="Kanit" pitchFamily="34" charset="0"/>
                <a:ea typeface="Kanit" pitchFamily="34" charset="-122"/>
                <a:cs typeface="Kanit" pitchFamily="34" charset="-120"/>
              </a:rPr>
              <a:t>Operational Bottlenecks</a:t>
            </a:r>
            <a:endParaRPr lang="en-US" sz="1700" dirty="0"/>
          </a:p>
        </p:txBody>
      </p:sp>
      <p:sp>
        <p:nvSpPr>
          <p:cNvPr id="7" name="Text 3"/>
          <p:cNvSpPr/>
          <p:nvPr/>
        </p:nvSpPr>
        <p:spPr>
          <a:xfrm>
            <a:off x="1564838" y="6672620"/>
            <a:ext cx="3638907" cy="781883"/>
          </a:xfrm>
          <a:prstGeom prst="rect">
            <a:avLst/>
          </a:prstGeom>
          <a:noFill/>
          <a:ln/>
        </p:spPr>
        <p:txBody>
          <a:bodyPr wrap="square" lIns="0" tIns="0" rIns="0" bIns="0" rtlCol="0" anchor="t"/>
          <a:lstStyle/>
          <a:p>
            <a:pPr algn="l" indent="0" marL="0">
              <a:lnSpc>
                <a:spcPts val="2050"/>
              </a:lnSpc>
              <a:buNone/>
            </a:pPr>
            <a:r>
              <a:rPr lang="en-US" sz="1450" dirty="0">
                <a:solidFill>
                  <a:srgbClr val="D9E1FF"/>
                </a:solidFill>
                <a:latin typeface="Martel Sans Light" pitchFamily="34" charset="0"/>
                <a:ea typeface="Martel Sans Light" pitchFamily="34" charset="-122"/>
                <a:cs typeface="Martel Sans Light" pitchFamily="34" charset="-120"/>
              </a:rPr>
              <a:t>Manual processes are slow, resource-intensive, and prone to human error, hindering timely inventory updates.</a:t>
            </a:r>
            <a:endParaRPr lang="en-US" sz="1450" dirty="0"/>
          </a:p>
        </p:txBody>
      </p:sp>
      <p:pic>
        <p:nvPicPr>
          <p:cNvPr id="8" name="Image 2" descr="preencoded.png">    </p:cNvPr>
          <p:cNvPicPr>
            <a:picLocks noChangeAspect="1"/>
          </p:cNvPicPr>
          <p:nvPr/>
        </p:nvPicPr>
        <p:blipFill>
          <a:blip r:embed="rId3"/>
          <a:stretch>
            <a:fillRect/>
          </a:stretch>
        </p:blipFill>
        <p:spPr>
          <a:xfrm>
            <a:off x="5357932" y="6293882"/>
            <a:ext cx="45720" cy="1444109"/>
          </a:xfrm>
          <a:prstGeom prst="rect">
            <a:avLst/>
          </a:prstGeom>
        </p:spPr>
      </p:pic>
      <p:sp>
        <p:nvSpPr>
          <p:cNvPr id="9" name="Text 4"/>
          <p:cNvSpPr/>
          <p:nvPr/>
        </p:nvSpPr>
        <p:spPr>
          <a:xfrm>
            <a:off x="5610582" y="6316742"/>
            <a:ext cx="2166699" cy="270867"/>
          </a:xfrm>
          <a:prstGeom prst="rect">
            <a:avLst/>
          </a:prstGeom>
          <a:noFill/>
          <a:ln/>
        </p:spPr>
        <p:txBody>
          <a:bodyPr wrap="none" lIns="0" tIns="0" rIns="0" bIns="0" rtlCol="0" anchor="t"/>
          <a:lstStyle/>
          <a:p>
            <a:pPr algn="l" indent="0" marL="0">
              <a:lnSpc>
                <a:spcPts val="2100"/>
              </a:lnSpc>
              <a:buNone/>
            </a:pPr>
            <a:r>
              <a:rPr lang="en-US" sz="1700" dirty="0">
                <a:solidFill>
                  <a:srgbClr val="D9E1FF"/>
                </a:solidFill>
                <a:latin typeface="Kanit" pitchFamily="34" charset="0"/>
                <a:ea typeface="Kanit" pitchFamily="34" charset="-122"/>
                <a:cs typeface="Kanit" pitchFamily="34" charset="-120"/>
              </a:rPr>
              <a:t>Data Discrepancies</a:t>
            </a:r>
            <a:endParaRPr lang="en-US" sz="1700" dirty="0"/>
          </a:p>
        </p:txBody>
      </p:sp>
      <p:sp>
        <p:nvSpPr>
          <p:cNvPr id="10" name="Text 5"/>
          <p:cNvSpPr/>
          <p:nvPr/>
        </p:nvSpPr>
        <p:spPr>
          <a:xfrm>
            <a:off x="5610582" y="6672620"/>
            <a:ext cx="3638907" cy="1042511"/>
          </a:xfrm>
          <a:prstGeom prst="rect">
            <a:avLst/>
          </a:prstGeom>
          <a:noFill/>
          <a:ln/>
        </p:spPr>
        <p:txBody>
          <a:bodyPr wrap="square" lIns="0" tIns="0" rIns="0" bIns="0" rtlCol="0" anchor="t"/>
          <a:lstStyle/>
          <a:p>
            <a:pPr algn="l" indent="0" marL="0">
              <a:lnSpc>
                <a:spcPts val="2050"/>
              </a:lnSpc>
              <a:buNone/>
            </a:pPr>
            <a:r>
              <a:rPr lang="en-US" sz="1450" dirty="0">
                <a:solidFill>
                  <a:srgbClr val="D9E1FF"/>
                </a:solidFill>
                <a:latin typeface="Martel Sans Light" pitchFamily="34" charset="0"/>
                <a:ea typeface="Martel Sans Light" pitchFamily="34" charset="-122"/>
                <a:cs typeface="Martel Sans Light" pitchFamily="34" charset="-120"/>
              </a:rPr>
              <a:t>Lack of a centralised system results in inconsistent data across various records, making accurate stock tracking nearly impossible.</a:t>
            </a:r>
            <a:endParaRPr lang="en-US" sz="1450" dirty="0"/>
          </a:p>
        </p:txBody>
      </p:sp>
      <p:pic>
        <p:nvPicPr>
          <p:cNvPr id="11" name="Image 3" descr="preencoded.png">    </p:cNvPr>
          <p:cNvPicPr>
            <a:picLocks noChangeAspect="1"/>
          </p:cNvPicPr>
          <p:nvPr/>
        </p:nvPicPr>
        <p:blipFill>
          <a:blip r:embed="rId4"/>
          <a:stretch>
            <a:fillRect/>
          </a:stretch>
        </p:blipFill>
        <p:spPr>
          <a:xfrm>
            <a:off x="9403675" y="6293882"/>
            <a:ext cx="45720" cy="1444109"/>
          </a:xfrm>
          <a:prstGeom prst="rect">
            <a:avLst/>
          </a:prstGeom>
        </p:spPr>
      </p:pic>
      <p:sp>
        <p:nvSpPr>
          <p:cNvPr id="12" name="Text 6"/>
          <p:cNvSpPr/>
          <p:nvPr/>
        </p:nvSpPr>
        <p:spPr>
          <a:xfrm>
            <a:off x="9656326" y="6316742"/>
            <a:ext cx="2166699" cy="270867"/>
          </a:xfrm>
          <a:prstGeom prst="rect">
            <a:avLst/>
          </a:prstGeom>
          <a:noFill/>
          <a:ln/>
        </p:spPr>
        <p:txBody>
          <a:bodyPr wrap="none" lIns="0" tIns="0" rIns="0" bIns="0" rtlCol="0" anchor="t"/>
          <a:lstStyle/>
          <a:p>
            <a:pPr algn="l" indent="0" marL="0">
              <a:lnSpc>
                <a:spcPts val="2100"/>
              </a:lnSpc>
              <a:buNone/>
            </a:pPr>
            <a:r>
              <a:rPr lang="en-US" sz="1700" dirty="0">
                <a:solidFill>
                  <a:srgbClr val="D9E1FF"/>
                </a:solidFill>
                <a:latin typeface="Kanit" pitchFamily="34" charset="0"/>
                <a:ea typeface="Kanit" pitchFamily="34" charset="-122"/>
                <a:cs typeface="Kanit" pitchFamily="34" charset="-120"/>
              </a:rPr>
              <a:t>Outdated Systems</a:t>
            </a:r>
            <a:endParaRPr lang="en-US" sz="1700" dirty="0"/>
          </a:p>
        </p:txBody>
      </p:sp>
      <p:sp>
        <p:nvSpPr>
          <p:cNvPr id="13" name="Text 7"/>
          <p:cNvSpPr/>
          <p:nvPr/>
        </p:nvSpPr>
        <p:spPr>
          <a:xfrm>
            <a:off x="9656326" y="6672620"/>
            <a:ext cx="3638907" cy="1042511"/>
          </a:xfrm>
          <a:prstGeom prst="rect">
            <a:avLst/>
          </a:prstGeom>
          <a:noFill/>
          <a:ln/>
        </p:spPr>
        <p:txBody>
          <a:bodyPr wrap="square" lIns="0" tIns="0" rIns="0" bIns="0" rtlCol="0" anchor="t"/>
          <a:lstStyle/>
          <a:p>
            <a:pPr algn="l" indent="0" marL="0">
              <a:lnSpc>
                <a:spcPts val="2050"/>
              </a:lnSpc>
              <a:buNone/>
            </a:pPr>
            <a:r>
              <a:rPr lang="en-US" sz="1450" dirty="0">
                <a:solidFill>
                  <a:srgbClr val="D9E1FF"/>
                </a:solidFill>
                <a:latin typeface="Martel Sans Light" pitchFamily="34" charset="0"/>
                <a:ea typeface="Martel Sans Light" pitchFamily="34" charset="-122"/>
                <a:cs typeface="Martel Sans Light" pitchFamily="34" charset="-120"/>
              </a:rPr>
              <a:t>Existing methods often fail to meet the demands of modern warehouse operations, necessitating a robust, web-based solution.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03727" y="1516737"/>
            <a:ext cx="6678335" cy="434697"/>
          </a:xfrm>
          <a:prstGeom prst="rect">
            <a:avLst/>
          </a:prstGeom>
          <a:noFill/>
          <a:ln/>
        </p:spPr>
        <p:txBody>
          <a:bodyPr wrap="none" lIns="0" tIns="0" rIns="0" bIns="0" rtlCol="0" anchor="t"/>
          <a:lstStyle/>
          <a:p>
            <a:pPr algn="l" indent="0" marL="0">
              <a:lnSpc>
                <a:spcPts val="3400"/>
              </a:lnSpc>
              <a:buNone/>
            </a:pPr>
            <a:r>
              <a:rPr lang="en-US" sz="2700" dirty="0">
                <a:solidFill>
                  <a:srgbClr val="FFFFFF"/>
                </a:solidFill>
                <a:latin typeface="Kanit" pitchFamily="34" charset="0"/>
                <a:ea typeface="Kanit" pitchFamily="34" charset="-122"/>
                <a:cs typeface="Kanit" pitchFamily="34" charset="-120"/>
              </a:rPr>
              <a:t>Our Solution: A Modern Web-Based System</a:t>
            </a:r>
            <a:endParaRPr lang="en-US" sz="2700" dirty="0"/>
          </a:p>
        </p:txBody>
      </p:sp>
      <p:sp>
        <p:nvSpPr>
          <p:cNvPr id="4" name="Text 1"/>
          <p:cNvSpPr/>
          <p:nvPr/>
        </p:nvSpPr>
        <p:spPr>
          <a:xfrm>
            <a:off x="6003727" y="2088237"/>
            <a:ext cx="8109347" cy="574000"/>
          </a:xfrm>
          <a:prstGeom prst="rect">
            <a:avLst/>
          </a:prstGeom>
          <a:noFill/>
          <a:ln/>
        </p:spPr>
        <p:txBody>
          <a:bodyPr wrap="square" lIns="0" tIns="0" rIns="0" bIns="0" rtlCol="0" anchor="t"/>
          <a:lstStyle/>
          <a:p>
            <a:pPr algn="l" indent="0" marL="0">
              <a:lnSpc>
                <a:spcPts val="1500"/>
              </a:lnSpc>
              <a:buNone/>
            </a:pPr>
            <a:r>
              <a:rPr lang="en-US" sz="1150" dirty="0">
                <a:solidFill>
                  <a:srgbClr val="D9E1FF"/>
                </a:solidFill>
                <a:latin typeface="Martel Sans Light" pitchFamily="34" charset="0"/>
                <a:ea typeface="Martel Sans Light" pitchFamily="34" charset="-122"/>
                <a:cs typeface="Martel Sans Light" pitchFamily="34" charset="-120"/>
              </a:rPr>
              <a:t>Our solution delivers a sophisticated, full-stack web application designed to overcome the challenges of manual inventory management. This system leverages cutting-edge technologies to provide a seamless and efficient user experience.</a:t>
            </a:r>
            <a:endParaRPr lang="en-US" sz="1150" dirty="0"/>
          </a:p>
        </p:txBody>
      </p:sp>
      <p:sp>
        <p:nvSpPr>
          <p:cNvPr id="5" name="Shape 2"/>
          <p:cNvSpPr/>
          <p:nvPr/>
        </p:nvSpPr>
        <p:spPr>
          <a:xfrm>
            <a:off x="6003727" y="2764869"/>
            <a:ext cx="591264" cy="886897"/>
          </a:xfrm>
          <a:prstGeom prst="roundRect">
            <a:avLst>
              <a:gd name="adj" fmla="val 360001"/>
            </a:avLst>
          </a:prstGeom>
          <a:solidFill>
            <a:srgbClr val="2F2B54"/>
          </a:solidFill>
          <a:ln/>
        </p:spPr>
      </p:sp>
      <p:sp>
        <p:nvSpPr>
          <p:cNvPr id="6" name="Text 3"/>
          <p:cNvSpPr/>
          <p:nvPr/>
        </p:nvSpPr>
        <p:spPr>
          <a:xfrm>
            <a:off x="6188512" y="3069788"/>
            <a:ext cx="221694" cy="277058"/>
          </a:xfrm>
          <a:prstGeom prst="rect">
            <a:avLst/>
          </a:prstGeom>
          <a:noFill/>
          <a:ln/>
        </p:spPr>
        <p:txBody>
          <a:bodyPr wrap="none" lIns="0" tIns="0" rIns="0" bIns="0" rtlCol="0" anchor="t"/>
          <a:lstStyle/>
          <a:p>
            <a:pPr algn="l" indent="0" marL="0">
              <a:lnSpc>
                <a:spcPts val="1700"/>
              </a:lnSpc>
              <a:buNone/>
            </a:pPr>
            <a:r>
              <a:rPr lang="en-US" sz="1700" dirty="0">
                <a:solidFill>
                  <a:srgbClr val="D9E1FF"/>
                </a:solidFill>
                <a:latin typeface="Kanit" pitchFamily="34" charset="0"/>
                <a:ea typeface="Kanit" pitchFamily="34" charset="-122"/>
                <a:cs typeface="Kanit" pitchFamily="34" charset="-120"/>
              </a:rPr>
              <a:t>1</a:t>
            </a:r>
            <a:endParaRPr lang="en-US" sz="1700" dirty="0"/>
          </a:p>
        </p:txBody>
      </p:sp>
      <p:sp>
        <p:nvSpPr>
          <p:cNvPr id="7" name="Text 4"/>
          <p:cNvSpPr/>
          <p:nvPr/>
        </p:nvSpPr>
        <p:spPr>
          <a:xfrm>
            <a:off x="6686193" y="2912626"/>
            <a:ext cx="1738908" cy="217408"/>
          </a:xfrm>
          <a:prstGeom prst="rect">
            <a:avLst/>
          </a:prstGeom>
          <a:noFill/>
          <a:ln/>
        </p:spPr>
        <p:txBody>
          <a:bodyPr wrap="none" lIns="0" tIns="0" rIns="0" bIns="0" rtlCol="0" anchor="t"/>
          <a:lstStyle/>
          <a:p>
            <a:pPr algn="l" indent="0" marL="0">
              <a:lnSpc>
                <a:spcPts val="1700"/>
              </a:lnSpc>
              <a:buNone/>
            </a:pPr>
            <a:r>
              <a:rPr lang="en-US" sz="1350" dirty="0">
                <a:solidFill>
                  <a:srgbClr val="D9E1FF"/>
                </a:solidFill>
                <a:latin typeface="Kanit" pitchFamily="34" charset="0"/>
                <a:ea typeface="Kanit" pitchFamily="34" charset="-122"/>
                <a:cs typeface="Kanit" pitchFamily="34" charset="-120"/>
              </a:rPr>
              <a:t>Interactive Frontend</a:t>
            </a:r>
            <a:endParaRPr lang="en-US" sz="1350" dirty="0"/>
          </a:p>
        </p:txBody>
      </p:sp>
      <p:sp>
        <p:nvSpPr>
          <p:cNvPr id="8" name="Text 5"/>
          <p:cNvSpPr/>
          <p:nvPr/>
        </p:nvSpPr>
        <p:spPr>
          <a:xfrm>
            <a:off x="6686193" y="3184684"/>
            <a:ext cx="7426881" cy="191333"/>
          </a:xfrm>
          <a:prstGeom prst="rect">
            <a:avLst/>
          </a:prstGeom>
          <a:noFill/>
          <a:ln/>
        </p:spPr>
        <p:txBody>
          <a:bodyPr wrap="none" lIns="0" tIns="0" rIns="0" bIns="0" rtlCol="0" anchor="t"/>
          <a:lstStyle/>
          <a:p>
            <a:pPr algn="l" indent="0" marL="0">
              <a:lnSpc>
                <a:spcPts val="1500"/>
              </a:lnSpc>
              <a:buNone/>
            </a:pPr>
            <a:r>
              <a:rPr lang="en-US" sz="1150" dirty="0">
                <a:solidFill>
                  <a:srgbClr val="D9E1FF"/>
                </a:solidFill>
                <a:latin typeface="Martel Sans Light" pitchFamily="34" charset="0"/>
                <a:ea typeface="Martel Sans Light" pitchFamily="34" charset="-122"/>
                <a:cs typeface="Martel Sans Light" pitchFamily="34" charset="-120"/>
              </a:rPr>
              <a:t>A dynamic React-based interface ensures intuitive user interaction and real-time inventory updates.</a:t>
            </a:r>
            <a:endParaRPr lang="en-US" sz="1150" dirty="0"/>
          </a:p>
        </p:txBody>
      </p:sp>
      <p:sp>
        <p:nvSpPr>
          <p:cNvPr id="9" name="Shape 6"/>
          <p:cNvSpPr/>
          <p:nvPr/>
        </p:nvSpPr>
        <p:spPr>
          <a:xfrm>
            <a:off x="6003727" y="3742968"/>
            <a:ext cx="591264" cy="886897"/>
          </a:xfrm>
          <a:prstGeom prst="roundRect">
            <a:avLst>
              <a:gd name="adj" fmla="val 360001"/>
            </a:avLst>
          </a:prstGeom>
          <a:solidFill>
            <a:srgbClr val="2F2B54"/>
          </a:solidFill>
          <a:ln/>
        </p:spPr>
      </p:sp>
      <p:sp>
        <p:nvSpPr>
          <p:cNvPr id="10" name="Text 7"/>
          <p:cNvSpPr/>
          <p:nvPr/>
        </p:nvSpPr>
        <p:spPr>
          <a:xfrm>
            <a:off x="6188512" y="4047887"/>
            <a:ext cx="221694" cy="277058"/>
          </a:xfrm>
          <a:prstGeom prst="rect">
            <a:avLst/>
          </a:prstGeom>
          <a:noFill/>
          <a:ln/>
        </p:spPr>
        <p:txBody>
          <a:bodyPr wrap="none" lIns="0" tIns="0" rIns="0" bIns="0" rtlCol="0" anchor="t"/>
          <a:lstStyle/>
          <a:p>
            <a:pPr algn="l" indent="0" marL="0">
              <a:lnSpc>
                <a:spcPts val="1700"/>
              </a:lnSpc>
              <a:buNone/>
            </a:pPr>
            <a:r>
              <a:rPr lang="en-US" sz="1700" dirty="0">
                <a:solidFill>
                  <a:srgbClr val="D9E1FF"/>
                </a:solidFill>
                <a:latin typeface="Kanit" pitchFamily="34" charset="0"/>
                <a:ea typeface="Kanit" pitchFamily="34" charset="-122"/>
                <a:cs typeface="Kanit" pitchFamily="34" charset="-120"/>
              </a:rPr>
              <a:t>2</a:t>
            </a:r>
            <a:endParaRPr lang="en-US" sz="1700" dirty="0"/>
          </a:p>
        </p:txBody>
      </p:sp>
      <p:sp>
        <p:nvSpPr>
          <p:cNvPr id="11" name="Text 8"/>
          <p:cNvSpPr/>
          <p:nvPr/>
        </p:nvSpPr>
        <p:spPr>
          <a:xfrm>
            <a:off x="6686193" y="3890724"/>
            <a:ext cx="1738908" cy="217408"/>
          </a:xfrm>
          <a:prstGeom prst="rect">
            <a:avLst/>
          </a:prstGeom>
          <a:noFill/>
          <a:ln/>
        </p:spPr>
        <p:txBody>
          <a:bodyPr wrap="none" lIns="0" tIns="0" rIns="0" bIns="0" rtlCol="0" anchor="t"/>
          <a:lstStyle/>
          <a:p>
            <a:pPr algn="l" indent="0" marL="0">
              <a:lnSpc>
                <a:spcPts val="1700"/>
              </a:lnSpc>
              <a:buNone/>
            </a:pPr>
            <a:r>
              <a:rPr lang="en-US" sz="1350" dirty="0">
                <a:solidFill>
                  <a:srgbClr val="D9E1FF"/>
                </a:solidFill>
                <a:latin typeface="Kanit" pitchFamily="34" charset="0"/>
                <a:ea typeface="Kanit" pitchFamily="34" charset="-122"/>
                <a:cs typeface="Kanit" pitchFamily="34" charset="-120"/>
              </a:rPr>
              <a:t>Robust Backend API</a:t>
            </a:r>
            <a:endParaRPr lang="en-US" sz="1350" dirty="0"/>
          </a:p>
        </p:txBody>
      </p:sp>
      <p:sp>
        <p:nvSpPr>
          <p:cNvPr id="12" name="Text 9"/>
          <p:cNvSpPr/>
          <p:nvPr/>
        </p:nvSpPr>
        <p:spPr>
          <a:xfrm>
            <a:off x="6686193" y="4162782"/>
            <a:ext cx="7426881" cy="191333"/>
          </a:xfrm>
          <a:prstGeom prst="rect">
            <a:avLst/>
          </a:prstGeom>
          <a:noFill/>
          <a:ln/>
        </p:spPr>
        <p:txBody>
          <a:bodyPr wrap="none" lIns="0" tIns="0" rIns="0" bIns="0" rtlCol="0" anchor="t"/>
          <a:lstStyle/>
          <a:p>
            <a:pPr algn="l" indent="0" marL="0">
              <a:lnSpc>
                <a:spcPts val="1500"/>
              </a:lnSpc>
              <a:buNone/>
            </a:pPr>
            <a:r>
              <a:rPr lang="en-US" sz="1150" dirty="0">
                <a:solidFill>
                  <a:srgbClr val="D9E1FF"/>
                </a:solidFill>
                <a:latin typeface="Martel Sans Light" pitchFamily="34" charset="0"/>
                <a:ea typeface="Martel Sans Light" pitchFamily="34" charset="-122"/>
                <a:cs typeface="Martel Sans Light" pitchFamily="34" charset="-120"/>
              </a:rPr>
              <a:t>A Spring Boot REST API handles all data processing and business logic, providing a reliable foundation.</a:t>
            </a:r>
            <a:endParaRPr lang="en-US" sz="1150" dirty="0"/>
          </a:p>
        </p:txBody>
      </p:sp>
      <p:sp>
        <p:nvSpPr>
          <p:cNvPr id="13" name="Shape 10"/>
          <p:cNvSpPr/>
          <p:nvPr/>
        </p:nvSpPr>
        <p:spPr>
          <a:xfrm>
            <a:off x="6003727" y="4721066"/>
            <a:ext cx="591264" cy="950238"/>
          </a:xfrm>
          <a:prstGeom prst="roundRect">
            <a:avLst>
              <a:gd name="adj" fmla="val 360001"/>
            </a:avLst>
          </a:prstGeom>
          <a:solidFill>
            <a:srgbClr val="2F2B54"/>
          </a:solidFill>
          <a:ln/>
        </p:spPr>
      </p:sp>
      <p:sp>
        <p:nvSpPr>
          <p:cNvPr id="14" name="Text 11"/>
          <p:cNvSpPr/>
          <p:nvPr/>
        </p:nvSpPr>
        <p:spPr>
          <a:xfrm>
            <a:off x="6188512" y="5057656"/>
            <a:ext cx="221694" cy="277058"/>
          </a:xfrm>
          <a:prstGeom prst="rect">
            <a:avLst/>
          </a:prstGeom>
          <a:noFill/>
          <a:ln/>
        </p:spPr>
        <p:txBody>
          <a:bodyPr wrap="none" lIns="0" tIns="0" rIns="0" bIns="0" rtlCol="0" anchor="t"/>
          <a:lstStyle/>
          <a:p>
            <a:pPr algn="l" indent="0" marL="0">
              <a:lnSpc>
                <a:spcPts val="1700"/>
              </a:lnSpc>
              <a:buNone/>
            </a:pPr>
            <a:r>
              <a:rPr lang="en-US" sz="1700" dirty="0">
                <a:solidFill>
                  <a:srgbClr val="D9E1FF"/>
                </a:solidFill>
                <a:latin typeface="Kanit" pitchFamily="34" charset="0"/>
                <a:ea typeface="Kanit" pitchFamily="34" charset="-122"/>
                <a:cs typeface="Kanit" pitchFamily="34" charset="-120"/>
              </a:rPr>
              <a:t>3</a:t>
            </a:r>
            <a:endParaRPr lang="en-US" sz="1700" dirty="0"/>
          </a:p>
        </p:txBody>
      </p:sp>
      <p:sp>
        <p:nvSpPr>
          <p:cNvPr id="15" name="Text 12"/>
          <p:cNvSpPr/>
          <p:nvPr/>
        </p:nvSpPr>
        <p:spPr>
          <a:xfrm>
            <a:off x="6686193" y="4868823"/>
            <a:ext cx="1876425" cy="217408"/>
          </a:xfrm>
          <a:prstGeom prst="rect">
            <a:avLst/>
          </a:prstGeom>
          <a:noFill/>
          <a:ln/>
        </p:spPr>
        <p:txBody>
          <a:bodyPr wrap="none" lIns="0" tIns="0" rIns="0" bIns="0" rtlCol="0" anchor="t"/>
          <a:lstStyle/>
          <a:p>
            <a:pPr algn="l" indent="0" marL="0">
              <a:lnSpc>
                <a:spcPts val="1700"/>
              </a:lnSpc>
              <a:buNone/>
            </a:pPr>
            <a:r>
              <a:rPr lang="en-US" sz="1350" dirty="0">
                <a:solidFill>
                  <a:srgbClr val="D9E1FF"/>
                </a:solidFill>
                <a:latin typeface="Kanit" pitchFamily="34" charset="0"/>
                <a:ea typeface="Kanit" pitchFamily="34" charset="-122"/>
                <a:cs typeface="Kanit" pitchFamily="34" charset="-120"/>
              </a:rPr>
              <a:t>Docker Containerisation</a:t>
            </a:r>
            <a:endParaRPr lang="en-US" sz="1350" dirty="0"/>
          </a:p>
        </p:txBody>
      </p:sp>
      <p:sp>
        <p:nvSpPr>
          <p:cNvPr id="16" name="Text 13"/>
          <p:cNvSpPr/>
          <p:nvPr/>
        </p:nvSpPr>
        <p:spPr>
          <a:xfrm>
            <a:off x="6686193" y="5140881"/>
            <a:ext cx="7426881" cy="382667"/>
          </a:xfrm>
          <a:prstGeom prst="rect">
            <a:avLst/>
          </a:prstGeom>
          <a:noFill/>
          <a:ln/>
        </p:spPr>
        <p:txBody>
          <a:bodyPr wrap="square" lIns="0" tIns="0" rIns="0" bIns="0" rtlCol="0" anchor="t"/>
          <a:lstStyle/>
          <a:p>
            <a:pPr algn="l" indent="0" marL="0">
              <a:lnSpc>
                <a:spcPts val="1500"/>
              </a:lnSpc>
              <a:buNone/>
            </a:pPr>
            <a:r>
              <a:rPr lang="en-US" sz="1150" dirty="0">
                <a:solidFill>
                  <a:srgbClr val="D9E1FF"/>
                </a:solidFill>
                <a:latin typeface="Martel Sans Light" pitchFamily="34" charset="0"/>
                <a:ea typeface="Martel Sans Light" pitchFamily="34" charset="-122"/>
                <a:cs typeface="Martel Sans Light" pitchFamily="34" charset="-120"/>
              </a:rPr>
              <a:t>The backend is fully containerised using Docker, guaranteeing portability and consistent deployment across environments.</a:t>
            </a:r>
            <a:endParaRPr lang="en-US" sz="1150" dirty="0"/>
          </a:p>
        </p:txBody>
      </p:sp>
      <p:sp>
        <p:nvSpPr>
          <p:cNvPr id="17" name="Shape 14"/>
          <p:cNvSpPr/>
          <p:nvPr/>
        </p:nvSpPr>
        <p:spPr>
          <a:xfrm>
            <a:off x="6003727" y="5762506"/>
            <a:ext cx="591264" cy="950238"/>
          </a:xfrm>
          <a:prstGeom prst="roundRect">
            <a:avLst>
              <a:gd name="adj" fmla="val 360001"/>
            </a:avLst>
          </a:prstGeom>
          <a:solidFill>
            <a:srgbClr val="2F2B54"/>
          </a:solidFill>
          <a:ln/>
        </p:spPr>
      </p:sp>
      <p:sp>
        <p:nvSpPr>
          <p:cNvPr id="18" name="Text 15"/>
          <p:cNvSpPr/>
          <p:nvPr/>
        </p:nvSpPr>
        <p:spPr>
          <a:xfrm>
            <a:off x="6188512" y="6099096"/>
            <a:ext cx="221694" cy="277058"/>
          </a:xfrm>
          <a:prstGeom prst="rect">
            <a:avLst/>
          </a:prstGeom>
          <a:noFill/>
          <a:ln/>
        </p:spPr>
        <p:txBody>
          <a:bodyPr wrap="none" lIns="0" tIns="0" rIns="0" bIns="0" rtlCol="0" anchor="t"/>
          <a:lstStyle/>
          <a:p>
            <a:pPr algn="l" indent="0" marL="0">
              <a:lnSpc>
                <a:spcPts val="1700"/>
              </a:lnSpc>
              <a:buNone/>
            </a:pPr>
            <a:r>
              <a:rPr lang="en-US" sz="1700" dirty="0">
                <a:solidFill>
                  <a:srgbClr val="D9E1FF"/>
                </a:solidFill>
                <a:latin typeface="Kanit" pitchFamily="34" charset="0"/>
                <a:ea typeface="Kanit" pitchFamily="34" charset="-122"/>
                <a:cs typeface="Kanit" pitchFamily="34" charset="-120"/>
              </a:rPr>
              <a:t>4</a:t>
            </a:r>
            <a:endParaRPr lang="en-US" sz="1700" dirty="0"/>
          </a:p>
        </p:txBody>
      </p:sp>
      <p:sp>
        <p:nvSpPr>
          <p:cNvPr id="19" name="Text 16"/>
          <p:cNvSpPr/>
          <p:nvPr/>
        </p:nvSpPr>
        <p:spPr>
          <a:xfrm>
            <a:off x="6686193" y="5910263"/>
            <a:ext cx="1738908" cy="217408"/>
          </a:xfrm>
          <a:prstGeom prst="rect">
            <a:avLst/>
          </a:prstGeom>
          <a:noFill/>
          <a:ln/>
        </p:spPr>
        <p:txBody>
          <a:bodyPr wrap="none" lIns="0" tIns="0" rIns="0" bIns="0" rtlCol="0" anchor="t"/>
          <a:lstStyle/>
          <a:p>
            <a:pPr algn="l" indent="0" marL="0">
              <a:lnSpc>
                <a:spcPts val="1700"/>
              </a:lnSpc>
              <a:buNone/>
            </a:pPr>
            <a:r>
              <a:rPr lang="en-US" sz="1350" dirty="0">
                <a:solidFill>
                  <a:srgbClr val="D9E1FF"/>
                </a:solidFill>
                <a:latin typeface="Kanit" pitchFamily="34" charset="0"/>
                <a:ea typeface="Kanit" pitchFamily="34" charset="-122"/>
                <a:cs typeface="Kanit" pitchFamily="34" charset="-120"/>
              </a:rPr>
              <a:t>Seamless Integration</a:t>
            </a:r>
            <a:endParaRPr lang="en-US" sz="1350" dirty="0"/>
          </a:p>
        </p:txBody>
      </p:sp>
      <p:sp>
        <p:nvSpPr>
          <p:cNvPr id="20" name="Text 17"/>
          <p:cNvSpPr/>
          <p:nvPr/>
        </p:nvSpPr>
        <p:spPr>
          <a:xfrm>
            <a:off x="6686193" y="6182320"/>
            <a:ext cx="7426881" cy="382667"/>
          </a:xfrm>
          <a:prstGeom prst="rect">
            <a:avLst/>
          </a:prstGeom>
          <a:noFill/>
          <a:ln/>
        </p:spPr>
        <p:txBody>
          <a:bodyPr wrap="square" lIns="0" tIns="0" rIns="0" bIns="0" rtlCol="0" anchor="t"/>
          <a:lstStyle/>
          <a:p>
            <a:pPr algn="l" indent="0" marL="0">
              <a:lnSpc>
                <a:spcPts val="1500"/>
              </a:lnSpc>
              <a:buNone/>
            </a:pPr>
            <a:r>
              <a:rPr lang="en-US" sz="1150" dirty="0">
                <a:solidFill>
                  <a:srgbClr val="D9E1FF"/>
                </a:solidFill>
                <a:latin typeface="Martel Sans Light" pitchFamily="34" charset="0"/>
                <a:ea typeface="Martel Sans Light" pitchFamily="34" charset="-122"/>
                <a:cs typeface="Martel Sans Light" pitchFamily="34" charset="-120"/>
              </a:rPr>
              <a:t>Frontend and backend communicate effortlessly via REST APIs, creating a cohesive and responsive application.</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676757" y="495538"/>
            <a:ext cx="4085749" cy="510778"/>
          </a:xfrm>
          <a:prstGeom prst="rect">
            <a:avLst/>
          </a:prstGeom>
          <a:noFill/>
          <a:ln/>
        </p:spPr>
        <p:txBody>
          <a:bodyPr wrap="none" lIns="0" tIns="0" rIns="0" bIns="0" rtlCol="0" anchor="t"/>
          <a:lstStyle/>
          <a:p>
            <a:pPr algn="l" indent="0" marL="0">
              <a:lnSpc>
                <a:spcPts val="4000"/>
              </a:lnSpc>
              <a:buNone/>
            </a:pPr>
            <a:r>
              <a:rPr lang="en-US" sz="3200" dirty="0">
                <a:solidFill>
                  <a:srgbClr val="FFFFFF"/>
                </a:solidFill>
                <a:latin typeface="Kanit" pitchFamily="34" charset="0"/>
                <a:ea typeface="Kanit" pitchFamily="34" charset="-122"/>
                <a:cs typeface="Kanit" pitchFamily="34" charset="-120"/>
              </a:rPr>
              <a:t>System Architecture</a:t>
            </a:r>
            <a:endParaRPr lang="en-US" sz="3200" dirty="0"/>
          </a:p>
        </p:txBody>
      </p:sp>
      <p:pic>
        <p:nvPicPr>
          <p:cNvPr id="3" name="Image 0" descr="preencoded.png">    </p:cNvPr>
          <p:cNvPicPr>
            <a:picLocks noChangeAspect="1"/>
          </p:cNvPicPr>
          <p:nvPr/>
        </p:nvPicPr>
        <p:blipFill>
          <a:blip r:embed="rId1"/>
          <a:stretch>
            <a:fillRect/>
          </a:stretch>
        </p:blipFill>
        <p:spPr>
          <a:xfrm>
            <a:off x="1676757" y="1258133"/>
            <a:ext cx="11276767" cy="5855137"/>
          </a:xfrm>
          <a:prstGeom prst="rect">
            <a:avLst/>
          </a:prstGeom>
        </p:spPr>
      </p:pic>
      <p:sp>
        <p:nvSpPr>
          <p:cNvPr id="4" name="Text 1"/>
          <p:cNvSpPr/>
          <p:nvPr/>
        </p:nvSpPr>
        <p:spPr>
          <a:xfrm>
            <a:off x="6608110" y="3590124"/>
            <a:ext cx="1391536" cy="1177935"/>
          </a:xfrm>
          <a:prstGeom prst="rect">
            <a:avLst/>
          </a:prstGeom>
          <a:noFill/>
          <a:ln/>
        </p:spPr>
        <p:txBody>
          <a:bodyPr wrap="square" lIns="0" tIns="0" rIns="0" bIns="0" rtlCol="0" anchor="t"/>
          <a:lstStyle/>
          <a:p>
            <a:pPr algn="ctr" indent="0" marL="0">
              <a:lnSpc>
                <a:spcPts val="2300"/>
              </a:lnSpc>
              <a:buNone/>
            </a:pPr>
            <a:r>
              <a:rPr lang="en-US" sz="1850" dirty="0">
                <a:solidFill>
                  <a:srgbClr val="000000"/>
                </a:solidFill>
                <a:latin typeface="Kanit" pitchFamily="34" charset="0"/>
                <a:ea typeface="Kanit" pitchFamily="34" charset="-122"/>
                <a:cs typeface="Kanit" pitchFamily="34" charset="-120"/>
              </a:rPr>
              <a:t>Tile Warehouse System Architecture</a:t>
            </a:r>
            <a:endParaRPr lang="en-US" sz="18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10412" y="2810864"/>
            <a:ext cx="283178" cy="283177"/>
          </a:xfrm>
          <a:prstGeom prst="rect">
            <a:avLst/>
          </a:prstGeom>
        </p:spPr>
      </p:pic>
      <p:sp>
        <p:nvSpPr>
          <p:cNvPr id="6" name="Text 2"/>
          <p:cNvSpPr/>
          <p:nvPr/>
        </p:nvSpPr>
        <p:spPr>
          <a:xfrm>
            <a:off x="1943683" y="2466459"/>
            <a:ext cx="2357261" cy="294484"/>
          </a:xfrm>
          <a:prstGeom prst="rect">
            <a:avLst/>
          </a:prstGeom>
          <a:noFill/>
          <a:ln/>
        </p:spPr>
        <p:txBody>
          <a:bodyPr wrap="none" lIns="0" tIns="0" rIns="0" bIns="0" rtlCol="0" anchor="t"/>
          <a:lstStyle/>
          <a:p>
            <a:pPr algn="l" indent="0" marL="0">
              <a:lnSpc>
                <a:spcPts val="2300"/>
              </a:lnSpc>
              <a:buNone/>
            </a:pPr>
            <a:r>
              <a:rPr lang="en-US" sz="1850" dirty="0">
                <a:solidFill>
                  <a:srgbClr val="D9E1FF"/>
                </a:solidFill>
                <a:latin typeface="Kanit" pitchFamily="34" charset="0"/>
                <a:ea typeface="Kanit" pitchFamily="34" charset="-122"/>
                <a:cs typeface="Kanit" pitchFamily="34" charset="-120"/>
              </a:rPr>
              <a:t>React Frontend</a:t>
            </a:r>
            <a:endParaRPr lang="en-US" sz="1850" dirty="0"/>
          </a:p>
        </p:txBody>
      </p:sp>
      <p:sp>
        <p:nvSpPr>
          <p:cNvPr id="7" name="Text 3"/>
          <p:cNvSpPr/>
          <p:nvPr/>
        </p:nvSpPr>
        <p:spPr>
          <a:xfrm>
            <a:off x="1943683" y="2850001"/>
            <a:ext cx="2437970" cy="432072"/>
          </a:xfrm>
          <a:prstGeom prst="rect">
            <a:avLst/>
          </a:prstGeom>
          <a:noFill/>
          <a:ln/>
        </p:spPr>
        <p:txBody>
          <a:bodyPr wrap="square" lIns="0" tIns="0" rIns="0" bIns="0" rtlCol="0" anchor="t"/>
          <a:lstStyle/>
          <a:p>
            <a:pPr algn="l" indent="0" marL="0">
              <a:lnSpc>
                <a:spcPts val="1700"/>
              </a:lnSpc>
              <a:buNone/>
            </a:pPr>
            <a:r>
              <a:rPr lang="en-US" sz="1550" dirty="0">
                <a:solidFill>
                  <a:srgbClr val="D9E1FF"/>
                </a:solidFill>
                <a:latin typeface="Martel Sans Light" pitchFamily="34" charset="0"/>
                <a:ea typeface="Martel Sans Light" pitchFamily="34" charset="-122"/>
                <a:cs typeface="Martel Sans Light" pitchFamily="34" charset="-120"/>
              </a:rPr>
              <a:t>Vercel deployment serving UI</a:t>
            </a:r>
            <a:endParaRPr lang="en-US" sz="1550" dirty="0"/>
          </a:p>
        </p:txBody>
      </p:sp>
      <p:sp>
        <p:nvSpPr>
          <p:cNvPr id="8" name="Text 4"/>
          <p:cNvSpPr/>
          <p:nvPr/>
        </p:nvSpPr>
        <p:spPr>
          <a:xfrm>
            <a:off x="10248367" y="2466459"/>
            <a:ext cx="2357261" cy="294484"/>
          </a:xfrm>
          <a:prstGeom prst="rect">
            <a:avLst/>
          </a:prstGeom>
          <a:noFill/>
          <a:ln/>
        </p:spPr>
        <p:txBody>
          <a:bodyPr wrap="none" lIns="0" tIns="0" rIns="0" bIns="0" rtlCol="0" anchor="t"/>
          <a:lstStyle/>
          <a:p>
            <a:pPr algn="l" indent="0" marL="0">
              <a:lnSpc>
                <a:spcPts val="2300"/>
              </a:lnSpc>
              <a:buNone/>
            </a:pPr>
            <a:r>
              <a:rPr lang="en-US" sz="1850" dirty="0">
                <a:solidFill>
                  <a:srgbClr val="D9E1FF"/>
                </a:solidFill>
                <a:latin typeface="Kanit" pitchFamily="34" charset="0"/>
                <a:ea typeface="Kanit" pitchFamily="34" charset="-122"/>
                <a:cs typeface="Kanit" pitchFamily="34" charset="-120"/>
              </a:rPr>
              <a:t>Spring Boot Backend</a:t>
            </a:r>
            <a:endParaRPr lang="en-US" sz="1850" dirty="0"/>
          </a:p>
        </p:txBody>
      </p:sp>
      <p:sp>
        <p:nvSpPr>
          <p:cNvPr id="9" name="Text 5"/>
          <p:cNvSpPr/>
          <p:nvPr/>
        </p:nvSpPr>
        <p:spPr>
          <a:xfrm>
            <a:off x="10248367" y="2850001"/>
            <a:ext cx="2437970" cy="432072"/>
          </a:xfrm>
          <a:prstGeom prst="rect">
            <a:avLst/>
          </a:prstGeom>
          <a:noFill/>
          <a:ln/>
        </p:spPr>
        <p:txBody>
          <a:bodyPr wrap="square" lIns="0" tIns="0" rIns="0" bIns="0" rtlCol="0" anchor="t"/>
          <a:lstStyle/>
          <a:p>
            <a:pPr algn="l" indent="0" marL="0">
              <a:lnSpc>
                <a:spcPts val="1700"/>
              </a:lnSpc>
              <a:buNone/>
            </a:pPr>
            <a:r>
              <a:rPr lang="en-US" sz="1550" dirty="0">
                <a:solidFill>
                  <a:srgbClr val="D9E1FF"/>
                </a:solidFill>
                <a:latin typeface="Martel Sans Light" pitchFamily="34" charset="0"/>
                <a:ea typeface="Martel Sans Light" pitchFamily="34" charset="-122"/>
                <a:cs typeface="Martel Sans Light" pitchFamily="34" charset="-120"/>
              </a:rPr>
              <a:t>Docker container on localhost:8080</a:t>
            </a:r>
            <a:endParaRPr lang="en-US" sz="1550" dirty="0"/>
          </a:p>
        </p:txBody>
      </p:sp>
      <p:pic>
        <p:nvPicPr>
          <p:cNvPr id="1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4425" y="2209721"/>
            <a:ext cx="283177" cy="283177"/>
          </a:xfrm>
          <a:prstGeom prst="rect">
            <a:avLst/>
          </a:prstGeom>
        </p:spPr>
      </p:pic>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7194" y="5237703"/>
            <a:ext cx="283178" cy="283177"/>
          </a:xfrm>
          <a:prstGeom prst="rect">
            <a:avLst/>
          </a:prstGeom>
        </p:spPr>
      </p:pic>
      <p:sp>
        <p:nvSpPr>
          <p:cNvPr id="12" name="Text 6"/>
          <p:cNvSpPr/>
          <p:nvPr/>
        </p:nvSpPr>
        <p:spPr>
          <a:xfrm>
            <a:off x="1943683" y="5071414"/>
            <a:ext cx="2357261" cy="294483"/>
          </a:xfrm>
          <a:prstGeom prst="rect">
            <a:avLst/>
          </a:prstGeom>
          <a:noFill/>
          <a:ln/>
        </p:spPr>
        <p:txBody>
          <a:bodyPr wrap="none" lIns="0" tIns="0" rIns="0" bIns="0" rtlCol="0" anchor="t"/>
          <a:lstStyle/>
          <a:p>
            <a:pPr algn="l" indent="0" marL="0">
              <a:lnSpc>
                <a:spcPts val="2300"/>
              </a:lnSpc>
              <a:buNone/>
            </a:pPr>
            <a:r>
              <a:rPr lang="en-US" sz="1850" dirty="0">
                <a:solidFill>
                  <a:srgbClr val="D9E1FF"/>
                </a:solidFill>
                <a:latin typeface="Kanit" pitchFamily="34" charset="0"/>
                <a:ea typeface="Kanit" pitchFamily="34" charset="-122"/>
                <a:cs typeface="Kanit" pitchFamily="34" charset="-120"/>
              </a:rPr>
              <a:t>H2 In-Memory DB</a:t>
            </a:r>
            <a:endParaRPr lang="en-US" sz="1850" dirty="0"/>
          </a:p>
        </p:txBody>
      </p:sp>
      <p:sp>
        <p:nvSpPr>
          <p:cNvPr id="13" name="Text 7"/>
          <p:cNvSpPr/>
          <p:nvPr/>
        </p:nvSpPr>
        <p:spPr>
          <a:xfrm>
            <a:off x="1943683" y="5454956"/>
            <a:ext cx="2437970" cy="432072"/>
          </a:xfrm>
          <a:prstGeom prst="rect">
            <a:avLst/>
          </a:prstGeom>
          <a:noFill/>
          <a:ln/>
        </p:spPr>
        <p:txBody>
          <a:bodyPr wrap="square" lIns="0" tIns="0" rIns="0" bIns="0" rtlCol="0" anchor="t"/>
          <a:lstStyle/>
          <a:p>
            <a:pPr algn="l" indent="0" marL="0">
              <a:lnSpc>
                <a:spcPts val="1700"/>
              </a:lnSpc>
              <a:buNone/>
            </a:pPr>
            <a:r>
              <a:rPr lang="en-US" sz="1550" dirty="0">
                <a:solidFill>
                  <a:srgbClr val="D9E1FF"/>
                </a:solidFill>
                <a:latin typeface="Martel Sans Light" pitchFamily="34" charset="0"/>
                <a:ea typeface="Martel Sans Light" pitchFamily="34" charset="-122"/>
                <a:cs typeface="Martel Sans Light" pitchFamily="34" charset="-120"/>
              </a:rPr>
              <a:t>Lightweight runtime storage for tests</a:t>
            </a:r>
            <a:endParaRPr lang="en-US" sz="1550" dirty="0"/>
          </a:p>
        </p:txBody>
      </p:sp>
      <p:sp>
        <p:nvSpPr>
          <p:cNvPr id="14" name="Text 8"/>
          <p:cNvSpPr/>
          <p:nvPr/>
        </p:nvSpPr>
        <p:spPr>
          <a:xfrm>
            <a:off x="10248367" y="5071414"/>
            <a:ext cx="2357261" cy="294483"/>
          </a:xfrm>
          <a:prstGeom prst="rect">
            <a:avLst/>
          </a:prstGeom>
          <a:noFill/>
          <a:ln/>
        </p:spPr>
        <p:txBody>
          <a:bodyPr wrap="none" lIns="0" tIns="0" rIns="0" bIns="0" rtlCol="0" anchor="t"/>
          <a:lstStyle/>
          <a:p>
            <a:pPr algn="l" indent="0" marL="0">
              <a:lnSpc>
                <a:spcPts val="2300"/>
              </a:lnSpc>
              <a:buNone/>
            </a:pPr>
            <a:r>
              <a:rPr lang="en-US" sz="1850" dirty="0">
                <a:solidFill>
                  <a:srgbClr val="D9E1FF"/>
                </a:solidFill>
                <a:latin typeface="Kanit" pitchFamily="34" charset="0"/>
                <a:ea typeface="Kanit" pitchFamily="34" charset="-122"/>
                <a:cs typeface="Kanit" pitchFamily="34" charset="-120"/>
              </a:rPr>
              <a:t>REST API</a:t>
            </a:r>
            <a:endParaRPr lang="en-US" sz="1850" dirty="0"/>
          </a:p>
        </p:txBody>
      </p:sp>
      <p:sp>
        <p:nvSpPr>
          <p:cNvPr id="15" name="Text 9"/>
          <p:cNvSpPr/>
          <p:nvPr/>
        </p:nvSpPr>
        <p:spPr>
          <a:xfrm>
            <a:off x="10248367" y="5454956"/>
            <a:ext cx="2437970" cy="432072"/>
          </a:xfrm>
          <a:prstGeom prst="rect">
            <a:avLst/>
          </a:prstGeom>
          <a:noFill/>
          <a:ln/>
        </p:spPr>
        <p:txBody>
          <a:bodyPr wrap="square" lIns="0" tIns="0" rIns="0" bIns="0" rtlCol="0" anchor="t"/>
          <a:lstStyle/>
          <a:p>
            <a:pPr algn="l" indent="0" marL="0">
              <a:lnSpc>
                <a:spcPts val="1700"/>
              </a:lnSpc>
              <a:buNone/>
            </a:pPr>
            <a:r>
              <a:rPr lang="en-US" sz="1550" dirty="0">
                <a:solidFill>
                  <a:srgbClr val="D9E1FF"/>
                </a:solidFill>
                <a:latin typeface="Martel Sans Light" pitchFamily="34" charset="0"/>
                <a:ea typeface="Martel Sans Light" pitchFamily="34" charset="-122"/>
                <a:cs typeface="Martel Sans Light" pitchFamily="34" charset="-120"/>
              </a:rPr>
              <a:t>HTTP communication between layers</a:t>
            </a:r>
            <a:endParaRPr lang="en-US" sz="1550" dirty="0"/>
          </a:p>
        </p:txBody>
      </p:sp>
      <p:pic>
        <p:nvPicPr>
          <p:cNvPr id="1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82732" y="6161682"/>
            <a:ext cx="283178" cy="283178"/>
          </a:xfrm>
          <a:prstGeom prst="rect">
            <a:avLst/>
          </a:prstGeom>
        </p:spPr>
      </p:pic>
      <p:sp>
        <p:nvSpPr>
          <p:cNvPr id="17" name="Text 10"/>
          <p:cNvSpPr/>
          <p:nvPr/>
        </p:nvSpPr>
        <p:spPr>
          <a:xfrm>
            <a:off x="1676757" y="7254954"/>
            <a:ext cx="11276767" cy="479108"/>
          </a:xfrm>
          <a:prstGeom prst="rect">
            <a:avLst/>
          </a:prstGeom>
          <a:noFill/>
          <a:ln/>
        </p:spPr>
        <p:txBody>
          <a:bodyPr wrap="square" lIns="0" tIns="0" rIns="0" bIns="0" rtlCol="0" anchor="t"/>
          <a:lstStyle/>
          <a:p>
            <a:pPr algn="l" indent="0" marL="0">
              <a:lnSpc>
                <a:spcPts val="1850"/>
              </a:lnSpc>
              <a:buNone/>
            </a:pPr>
            <a:r>
              <a:rPr lang="en-US" sz="1350" dirty="0">
                <a:solidFill>
                  <a:srgbClr val="D9E1FF"/>
                </a:solidFill>
                <a:latin typeface="Martel Sans Light" pitchFamily="34" charset="0"/>
                <a:ea typeface="Martel Sans Light" pitchFamily="34" charset="-122"/>
                <a:cs typeface="Martel Sans Light" pitchFamily="34" charset="-120"/>
              </a:rPr>
              <a:t>This architecture diagram illustrates the distinct layers of our Tile Warehouse Management System, showcasing how each component interacts to deliver a functional and scalable solution. The separation of concerns ensures maintainability and flexibility.</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596396" y="637699"/>
            <a:ext cx="5275540" cy="427434"/>
          </a:xfrm>
          <a:prstGeom prst="rect">
            <a:avLst/>
          </a:prstGeom>
          <a:noFill/>
          <a:ln/>
        </p:spPr>
        <p:txBody>
          <a:bodyPr wrap="none" lIns="0" tIns="0" rIns="0" bIns="0" rtlCol="0" anchor="t"/>
          <a:lstStyle/>
          <a:p>
            <a:pPr algn="l" indent="0" marL="0">
              <a:lnSpc>
                <a:spcPts val="3350"/>
              </a:lnSpc>
              <a:buNone/>
            </a:pPr>
            <a:r>
              <a:rPr lang="en-US" sz="2650" dirty="0">
                <a:solidFill>
                  <a:srgbClr val="FFFFFF"/>
                </a:solidFill>
                <a:latin typeface="Kanit" pitchFamily="34" charset="0"/>
                <a:ea typeface="Kanit" pitchFamily="34" charset="-122"/>
                <a:cs typeface="Kanit" pitchFamily="34" charset="-120"/>
              </a:rPr>
              <a:t>Frontend Module: React and Vercel</a:t>
            </a:r>
            <a:endParaRPr lang="en-US" sz="2650" dirty="0"/>
          </a:p>
        </p:txBody>
      </p:sp>
      <p:sp>
        <p:nvSpPr>
          <p:cNvPr id="3" name="Text 1"/>
          <p:cNvSpPr/>
          <p:nvPr/>
        </p:nvSpPr>
        <p:spPr>
          <a:xfrm>
            <a:off x="2596396" y="3490793"/>
            <a:ext cx="3072646" cy="747236"/>
          </a:xfrm>
          <a:prstGeom prst="rect">
            <a:avLst/>
          </a:prstGeom>
          <a:noFill/>
          <a:ln/>
        </p:spPr>
        <p:txBody>
          <a:bodyPr wrap="square" lIns="0" tIns="0" rIns="0" bIns="0" rtlCol="0" anchor="t"/>
          <a:lstStyle/>
          <a:p>
            <a:pPr algn="l" indent="0" marL="0">
              <a:lnSpc>
                <a:spcPts val="1450"/>
              </a:lnSpc>
              <a:buNone/>
            </a:pPr>
            <a:r>
              <a:rPr lang="en-US" sz="1100" dirty="0">
                <a:solidFill>
                  <a:srgbClr val="D9E1FF"/>
                </a:solidFill>
                <a:latin typeface="Martel Sans Light" pitchFamily="34" charset="0"/>
                <a:ea typeface="Martel Sans Light" pitchFamily="34" charset="-122"/>
                <a:cs typeface="Martel Sans Light" pitchFamily="34" charset="-120"/>
              </a:rPr>
              <a:t>The frontend module serves as the primary interface for users, offering a rich and intuitive experience for managing tile inventory.</a:t>
            </a:r>
            <a:endParaRPr lang="en-US" sz="1100" dirty="0"/>
          </a:p>
        </p:txBody>
      </p:sp>
      <p:pic>
        <p:nvPicPr>
          <p:cNvPr id="4" name="Image 0" descr="preencoded.png">    </p:cNvPr>
          <p:cNvPicPr>
            <a:picLocks noChangeAspect="1"/>
          </p:cNvPicPr>
          <p:nvPr/>
        </p:nvPicPr>
        <p:blipFill>
          <a:blip r:embed="rId1"/>
          <a:stretch>
            <a:fillRect/>
          </a:stretch>
        </p:blipFill>
        <p:spPr>
          <a:xfrm>
            <a:off x="6031230" y="1296591"/>
            <a:ext cx="6010156" cy="3606046"/>
          </a:xfrm>
          <a:prstGeom prst="rect">
            <a:avLst/>
          </a:prstGeom>
        </p:spPr>
      </p:pic>
      <p:sp>
        <p:nvSpPr>
          <p:cNvPr id="5" name="Text 2"/>
          <p:cNvSpPr/>
          <p:nvPr/>
        </p:nvSpPr>
        <p:spPr>
          <a:xfrm>
            <a:off x="6031230" y="5001816"/>
            <a:ext cx="2051566" cy="256342"/>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Kanit" pitchFamily="34" charset="0"/>
                <a:ea typeface="Kanit" pitchFamily="34" charset="-122"/>
                <a:cs typeface="Kanit" pitchFamily="34" charset="-120"/>
              </a:rPr>
              <a:t>Key Features</a:t>
            </a:r>
            <a:endParaRPr lang="en-US" sz="1600" dirty="0"/>
          </a:p>
        </p:txBody>
      </p:sp>
      <p:sp>
        <p:nvSpPr>
          <p:cNvPr id="6" name="Text 3"/>
          <p:cNvSpPr/>
          <p:nvPr/>
        </p:nvSpPr>
        <p:spPr>
          <a:xfrm>
            <a:off x="6031230" y="5346263"/>
            <a:ext cx="6010156" cy="747351"/>
          </a:xfrm>
          <a:prstGeom prst="rect">
            <a:avLst/>
          </a:prstGeom>
          <a:noFill/>
          <a:ln/>
        </p:spPr>
        <p:txBody>
          <a:bodyPr wrap="square" lIns="0" tIns="0" rIns="0" bIns="0" rtlCol="0" anchor="t"/>
          <a:lstStyle/>
          <a:p>
            <a:pPr algn="l" marL="342900" indent="-342900">
              <a:lnSpc>
                <a:spcPts val="1450"/>
              </a:lnSpc>
              <a:buSzPct val="100000"/>
              <a:buChar char="•"/>
            </a:pPr>
            <a:r>
              <a:rPr lang="en-US" sz="1100" dirty="0">
                <a:solidFill>
                  <a:srgbClr val="D9E1FF"/>
                </a:solidFill>
                <a:latin typeface="Martel Sans Light" pitchFamily="34" charset="0"/>
                <a:ea typeface="Martel Sans Light" pitchFamily="34" charset="-122"/>
                <a:cs typeface="Martel Sans Light" pitchFamily="34" charset="-120"/>
              </a:rPr>
              <a:t>View existing tiles with detailed information.</a:t>
            </a:r>
            <a:endParaRPr lang="en-US" sz="1100" dirty="0"/>
          </a:p>
          <a:p>
            <a:pPr algn="l" marL="342900" indent="-342900">
              <a:lnSpc>
                <a:spcPts val="1450"/>
              </a:lnSpc>
              <a:buSzPct val="100000"/>
              <a:buChar char="•"/>
            </a:pPr>
            <a:r>
              <a:rPr lang="en-US" sz="1100" dirty="0">
                <a:solidFill>
                  <a:srgbClr val="D9E1FF"/>
                </a:solidFill>
                <a:latin typeface="Martel Sans Light" pitchFamily="34" charset="0"/>
                <a:ea typeface="Martel Sans Light" pitchFamily="34" charset="-122"/>
                <a:cs typeface="Martel Sans Light" pitchFamily="34" charset="-120"/>
              </a:rPr>
              <a:t>Add new tile entries to the inventory.</a:t>
            </a:r>
            <a:endParaRPr lang="en-US" sz="1100" dirty="0"/>
          </a:p>
          <a:p>
            <a:pPr algn="l" marL="342900" indent="-342900">
              <a:lnSpc>
                <a:spcPts val="1450"/>
              </a:lnSpc>
              <a:buSzPct val="100000"/>
              <a:buChar char="•"/>
            </a:pPr>
            <a:r>
              <a:rPr lang="en-US" sz="1100" dirty="0">
                <a:solidFill>
                  <a:srgbClr val="D9E1FF"/>
                </a:solidFill>
                <a:latin typeface="Martel Sans Light" pitchFamily="34" charset="0"/>
                <a:ea typeface="Martel Sans Light" pitchFamily="34" charset="-122"/>
                <a:cs typeface="Martel Sans Light" pitchFamily="34" charset="-120"/>
              </a:rPr>
              <a:t>Update details for existing tiles.</a:t>
            </a:r>
            <a:endParaRPr lang="en-US" sz="1100" dirty="0"/>
          </a:p>
          <a:p>
            <a:pPr algn="l" marL="342900" indent="-342900">
              <a:lnSpc>
                <a:spcPts val="1450"/>
              </a:lnSpc>
              <a:buSzPct val="100000"/>
              <a:buChar char="•"/>
            </a:pPr>
            <a:r>
              <a:rPr lang="en-US" sz="1100" dirty="0">
                <a:solidFill>
                  <a:srgbClr val="D9E1FF"/>
                </a:solidFill>
                <a:latin typeface="Martel Sans Light" pitchFamily="34" charset="0"/>
                <a:ea typeface="Martel Sans Light" pitchFamily="34" charset="-122"/>
                <a:cs typeface="Martel Sans Light" pitchFamily="34" charset="-120"/>
              </a:rPr>
              <a:t>Delete tiles from the system.</a:t>
            </a:r>
            <a:endParaRPr lang="en-US" sz="1100" dirty="0"/>
          </a:p>
        </p:txBody>
      </p:sp>
      <p:sp>
        <p:nvSpPr>
          <p:cNvPr id="7" name="Text 4"/>
          <p:cNvSpPr/>
          <p:nvPr/>
        </p:nvSpPr>
        <p:spPr>
          <a:xfrm>
            <a:off x="6031230" y="6172910"/>
            <a:ext cx="6010156" cy="186809"/>
          </a:xfrm>
          <a:prstGeom prst="rect">
            <a:avLst/>
          </a:prstGeom>
          <a:noFill/>
          <a:ln/>
        </p:spPr>
        <p:txBody>
          <a:bodyPr wrap="none" lIns="0" tIns="0" rIns="0" bIns="0" rtlCol="0" anchor="t"/>
          <a:lstStyle/>
          <a:p>
            <a:pPr algn="l" indent="0" marL="0">
              <a:lnSpc>
                <a:spcPts val="1450"/>
              </a:lnSpc>
              <a:buNone/>
            </a:pPr>
            <a:r>
              <a:rPr lang="en-US" sz="1100" dirty="0">
                <a:solidFill>
                  <a:srgbClr val="D9E1FF"/>
                </a:solidFill>
                <a:latin typeface="Martel Sans Light" pitchFamily="34" charset="0"/>
                <a:ea typeface="Martel Sans Light" pitchFamily="34" charset="-122"/>
                <a:cs typeface="Martel Sans Light" pitchFamily="34" charset="-120"/>
              </a:rPr>
              <a:t>Live URL: </a:t>
            </a:r>
            <a:pPr algn="l" indent="0" marL="0">
              <a:lnSpc>
                <a:spcPts val="1450"/>
              </a:lnSpc>
              <a:buNone/>
            </a:pPr>
            <a:r>
              <a:rPr lang="en-US" sz="1100" u="sng" dirty="0">
                <a:solidFill>
                  <a:srgbClr val="FD505F"/>
                </a:solidFill>
                <a:latin typeface="Martel Sans Light" pitchFamily="34" charset="0"/>
                <a:ea typeface="Martel Sans Light" pitchFamily="34" charset="-122"/>
                <a:cs typeface="Martel Sans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tiles-warehouse-frontend.vercel.app/</a:t>
            </a:r>
            <a:endParaRPr lang="en-US" sz="1100" dirty="0"/>
          </a:p>
        </p:txBody>
      </p:sp>
      <p:sp>
        <p:nvSpPr>
          <p:cNvPr id="8" name="Shape 5"/>
          <p:cNvSpPr/>
          <p:nvPr/>
        </p:nvSpPr>
        <p:spPr>
          <a:xfrm>
            <a:off x="2596396" y="6538194"/>
            <a:ext cx="4674632" cy="961192"/>
          </a:xfrm>
          <a:prstGeom prst="roundRect">
            <a:avLst>
              <a:gd name="adj" fmla="val 7611"/>
            </a:avLst>
          </a:prstGeom>
          <a:solidFill>
            <a:srgbClr val="100C35"/>
          </a:solidFill>
          <a:ln w="15240">
            <a:solidFill>
              <a:srgbClr val="48446D"/>
            </a:solidFill>
            <a:prstDash val="solid"/>
          </a:ln>
        </p:spPr>
      </p:sp>
      <p:pic>
        <p:nvPicPr>
          <p:cNvPr id="9" name="Image 1" descr="preencoded.png">    </p:cNvPr>
          <p:cNvPicPr>
            <a:picLocks noChangeAspect="1"/>
          </p:cNvPicPr>
          <p:nvPr/>
        </p:nvPicPr>
        <p:blipFill>
          <a:blip r:embed="rId3"/>
          <a:stretch>
            <a:fillRect/>
          </a:stretch>
        </p:blipFill>
        <p:spPr>
          <a:xfrm>
            <a:off x="2581156" y="6538194"/>
            <a:ext cx="60960" cy="961192"/>
          </a:xfrm>
          <a:prstGeom prst="rect">
            <a:avLst/>
          </a:prstGeom>
        </p:spPr>
      </p:pic>
      <p:sp>
        <p:nvSpPr>
          <p:cNvPr id="10" name="Text 6"/>
          <p:cNvSpPr/>
          <p:nvPr/>
        </p:nvSpPr>
        <p:spPr>
          <a:xfrm>
            <a:off x="2802612" y="6698690"/>
            <a:ext cx="1709618" cy="213717"/>
          </a:xfrm>
          <a:prstGeom prst="rect">
            <a:avLst/>
          </a:prstGeom>
          <a:noFill/>
          <a:ln/>
        </p:spPr>
        <p:txBody>
          <a:bodyPr wrap="none" lIns="0" tIns="0" rIns="0" bIns="0" rtlCol="0" anchor="t"/>
          <a:lstStyle/>
          <a:p>
            <a:pPr algn="l" indent="0" marL="0">
              <a:lnSpc>
                <a:spcPts val="1650"/>
              </a:lnSpc>
              <a:buNone/>
            </a:pPr>
            <a:r>
              <a:rPr lang="en-US" sz="1300" dirty="0">
                <a:solidFill>
                  <a:srgbClr val="D9E1FF"/>
                </a:solidFill>
                <a:latin typeface="Kanit" pitchFamily="34" charset="0"/>
                <a:ea typeface="Kanit" pitchFamily="34" charset="-122"/>
                <a:cs typeface="Kanit" pitchFamily="34" charset="-120"/>
              </a:rPr>
              <a:t>Built with React</a:t>
            </a:r>
            <a:endParaRPr lang="en-US" sz="1300" dirty="0"/>
          </a:p>
        </p:txBody>
      </p:sp>
      <p:sp>
        <p:nvSpPr>
          <p:cNvPr id="11" name="Text 7"/>
          <p:cNvSpPr/>
          <p:nvPr/>
        </p:nvSpPr>
        <p:spPr>
          <a:xfrm>
            <a:off x="2802612" y="6965271"/>
            <a:ext cx="4307919" cy="373618"/>
          </a:xfrm>
          <a:prstGeom prst="rect">
            <a:avLst/>
          </a:prstGeom>
          <a:noFill/>
          <a:ln/>
        </p:spPr>
        <p:txBody>
          <a:bodyPr wrap="square" lIns="0" tIns="0" rIns="0" bIns="0" rtlCol="0" anchor="t"/>
          <a:lstStyle/>
          <a:p>
            <a:pPr algn="l" indent="0" marL="0">
              <a:lnSpc>
                <a:spcPts val="1450"/>
              </a:lnSpc>
              <a:buNone/>
            </a:pPr>
            <a:r>
              <a:rPr lang="en-US" sz="1100" dirty="0">
                <a:solidFill>
                  <a:srgbClr val="D9E1FF"/>
                </a:solidFill>
                <a:latin typeface="Martel Sans Light" pitchFamily="34" charset="0"/>
                <a:ea typeface="Martel Sans Light" pitchFamily="34" charset="-122"/>
                <a:cs typeface="Martel Sans Light" pitchFamily="34" charset="-120"/>
              </a:rPr>
              <a:t>Leverages React's component-based architecture for a highly modular and maintainable user interface.</a:t>
            </a:r>
            <a:endParaRPr lang="en-US" sz="1100" dirty="0"/>
          </a:p>
        </p:txBody>
      </p:sp>
      <p:sp>
        <p:nvSpPr>
          <p:cNvPr id="12" name="Shape 8"/>
          <p:cNvSpPr/>
          <p:nvPr/>
        </p:nvSpPr>
        <p:spPr>
          <a:xfrm>
            <a:off x="7359134" y="6538194"/>
            <a:ext cx="4674751" cy="961192"/>
          </a:xfrm>
          <a:prstGeom prst="roundRect">
            <a:avLst>
              <a:gd name="adj" fmla="val 7611"/>
            </a:avLst>
          </a:prstGeom>
          <a:solidFill>
            <a:srgbClr val="100C35"/>
          </a:solidFill>
          <a:ln w="15240">
            <a:solidFill>
              <a:srgbClr val="48446D"/>
            </a:solidFill>
            <a:prstDash val="solid"/>
          </a:ln>
        </p:spPr>
      </p:sp>
      <p:pic>
        <p:nvPicPr>
          <p:cNvPr id="13" name="Image 2" descr="preencoded.png">    </p:cNvPr>
          <p:cNvPicPr>
            <a:picLocks noChangeAspect="1"/>
          </p:cNvPicPr>
          <p:nvPr/>
        </p:nvPicPr>
        <p:blipFill>
          <a:blip r:embed="rId4"/>
          <a:stretch>
            <a:fillRect/>
          </a:stretch>
        </p:blipFill>
        <p:spPr>
          <a:xfrm>
            <a:off x="7343894" y="6538194"/>
            <a:ext cx="60960" cy="961192"/>
          </a:xfrm>
          <a:prstGeom prst="rect">
            <a:avLst/>
          </a:prstGeom>
        </p:spPr>
      </p:pic>
      <p:sp>
        <p:nvSpPr>
          <p:cNvPr id="14" name="Text 9"/>
          <p:cNvSpPr/>
          <p:nvPr/>
        </p:nvSpPr>
        <p:spPr>
          <a:xfrm>
            <a:off x="7565350" y="6698690"/>
            <a:ext cx="1709618" cy="213717"/>
          </a:xfrm>
          <a:prstGeom prst="rect">
            <a:avLst/>
          </a:prstGeom>
          <a:noFill/>
          <a:ln/>
        </p:spPr>
        <p:txBody>
          <a:bodyPr wrap="none" lIns="0" tIns="0" rIns="0" bIns="0" rtlCol="0" anchor="t"/>
          <a:lstStyle/>
          <a:p>
            <a:pPr algn="l" indent="0" marL="0">
              <a:lnSpc>
                <a:spcPts val="1650"/>
              </a:lnSpc>
              <a:buNone/>
            </a:pPr>
            <a:r>
              <a:rPr lang="en-US" sz="1300" dirty="0">
                <a:solidFill>
                  <a:srgbClr val="D9E1FF"/>
                </a:solidFill>
                <a:latin typeface="Kanit" pitchFamily="34" charset="0"/>
                <a:ea typeface="Kanit" pitchFamily="34" charset="-122"/>
                <a:cs typeface="Kanit" pitchFamily="34" charset="-120"/>
              </a:rPr>
              <a:t>Vercel Deployment</a:t>
            </a:r>
            <a:endParaRPr lang="en-US" sz="1300" dirty="0"/>
          </a:p>
        </p:txBody>
      </p:sp>
      <p:sp>
        <p:nvSpPr>
          <p:cNvPr id="15" name="Text 10"/>
          <p:cNvSpPr/>
          <p:nvPr/>
        </p:nvSpPr>
        <p:spPr>
          <a:xfrm>
            <a:off x="7565350" y="6965271"/>
            <a:ext cx="4308038" cy="373618"/>
          </a:xfrm>
          <a:prstGeom prst="rect">
            <a:avLst/>
          </a:prstGeom>
          <a:noFill/>
          <a:ln/>
        </p:spPr>
        <p:txBody>
          <a:bodyPr wrap="square" lIns="0" tIns="0" rIns="0" bIns="0" rtlCol="0" anchor="t"/>
          <a:lstStyle/>
          <a:p>
            <a:pPr algn="l" indent="0" marL="0">
              <a:lnSpc>
                <a:spcPts val="1450"/>
              </a:lnSpc>
              <a:buNone/>
            </a:pPr>
            <a:r>
              <a:rPr lang="en-US" sz="1100" dirty="0">
                <a:solidFill>
                  <a:srgbClr val="D9E1FF"/>
                </a:solidFill>
                <a:latin typeface="Martel Sans Light" pitchFamily="34" charset="0"/>
                <a:ea typeface="Martel Sans Light" pitchFamily="34" charset="-122"/>
                <a:cs typeface="Martel Sans Light" pitchFamily="34" charset="-120"/>
              </a:rPr>
              <a:t>Deployed on Vercel for fast, reliable, and scalable hosting, ensuring global accessibility.</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055376" y="819983"/>
            <a:ext cx="7134701" cy="476369"/>
          </a:xfrm>
          <a:prstGeom prst="rect">
            <a:avLst/>
          </a:prstGeom>
          <a:noFill/>
          <a:ln/>
        </p:spPr>
        <p:txBody>
          <a:bodyPr wrap="none" lIns="0" tIns="0" rIns="0" bIns="0" rtlCol="0" anchor="t"/>
          <a:lstStyle/>
          <a:p>
            <a:pPr algn="l" indent="0" marL="0">
              <a:lnSpc>
                <a:spcPts val="3750"/>
              </a:lnSpc>
              <a:buNone/>
            </a:pPr>
            <a:r>
              <a:rPr lang="en-US" sz="3000" dirty="0">
                <a:solidFill>
                  <a:srgbClr val="FFFFFF"/>
                </a:solidFill>
                <a:latin typeface="Kanit" pitchFamily="34" charset="0"/>
                <a:ea typeface="Kanit" pitchFamily="34" charset="-122"/>
                <a:cs typeface="Kanit" pitchFamily="34" charset="-120"/>
              </a:rPr>
              <a:t>Backend Module: Spring Boot Powerhouse</a:t>
            </a:r>
            <a:endParaRPr lang="en-US" sz="3000" dirty="0"/>
          </a:p>
        </p:txBody>
      </p:sp>
      <p:sp>
        <p:nvSpPr>
          <p:cNvPr id="3" name="Text 1"/>
          <p:cNvSpPr/>
          <p:nvPr/>
        </p:nvSpPr>
        <p:spPr>
          <a:xfrm>
            <a:off x="2055376" y="1515547"/>
            <a:ext cx="10519529" cy="434578"/>
          </a:xfrm>
          <a:prstGeom prst="rect">
            <a:avLst/>
          </a:prstGeom>
          <a:noFill/>
          <a:ln/>
        </p:spPr>
        <p:txBody>
          <a:bodyPr wrap="square" lIns="0" tIns="0" rIns="0" bIns="0" rtlCol="0" anchor="t"/>
          <a:lstStyle/>
          <a:p>
            <a:pPr algn="l" indent="0" marL="0">
              <a:lnSpc>
                <a:spcPts val="1700"/>
              </a:lnSpc>
              <a:buNone/>
            </a:pPr>
            <a:r>
              <a:rPr lang="en-US" sz="1250" dirty="0">
                <a:solidFill>
                  <a:srgbClr val="D9E1FF"/>
                </a:solidFill>
                <a:latin typeface="Martel Sans Light" pitchFamily="34" charset="0"/>
                <a:ea typeface="Martel Sans Light" pitchFamily="34" charset="-122"/>
                <a:cs typeface="Martel Sans Light" pitchFamily="34" charset="-120"/>
              </a:rPr>
              <a:t>The backend module, built with Spring Boot, forms the robust backbone of the Tile Warehouse Management System. It's responsible for all data persistence and business logic, providing secure and efficient API endpoints for the frontend.</a:t>
            </a:r>
            <a:endParaRPr lang="en-US" sz="1250" dirty="0"/>
          </a:p>
        </p:txBody>
      </p:sp>
      <p:pic>
        <p:nvPicPr>
          <p:cNvPr id="4" name="Image 0" descr="preencoded.png">    </p:cNvPr>
          <p:cNvPicPr>
            <a:picLocks noChangeAspect="1"/>
          </p:cNvPicPr>
          <p:nvPr/>
        </p:nvPicPr>
        <p:blipFill>
          <a:blip r:embed="rId1"/>
          <a:stretch>
            <a:fillRect/>
          </a:stretch>
        </p:blipFill>
        <p:spPr>
          <a:xfrm>
            <a:off x="2055376" y="2073354"/>
            <a:ext cx="1465659" cy="1465659"/>
          </a:xfrm>
          <a:prstGeom prst="rect">
            <a:avLst/>
          </a:prstGeom>
        </p:spPr>
      </p:pic>
      <p:sp>
        <p:nvSpPr>
          <p:cNvPr id="5" name="Text 2"/>
          <p:cNvSpPr/>
          <p:nvPr/>
        </p:nvSpPr>
        <p:spPr>
          <a:xfrm>
            <a:off x="2055376" y="3675936"/>
            <a:ext cx="1905714" cy="238244"/>
          </a:xfrm>
          <a:prstGeom prst="rect">
            <a:avLst/>
          </a:prstGeom>
          <a:noFill/>
          <a:ln/>
        </p:spPr>
        <p:txBody>
          <a:bodyPr wrap="none" lIns="0" tIns="0" rIns="0" bIns="0" rtlCol="0" anchor="t"/>
          <a:lstStyle/>
          <a:p>
            <a:pPr algn="l" indent="0" marL="0">
              <a:lnSpc>
                <a:spcPts val="1850"/>
              </a:lnSpc>
              <a:buNone/>
            </a:pPr>
            <a:r>
              <a:rPr lang="en-US" sz="1500" dirty="0">
                <a:solidFill>
                  <a:srgbClr val="D9E1FF"/>
                </a:solidFill>
                <a:latin typeface="Kanit" pitchFamily="34" charset="0"/>
                <a:ea typeface="Kanit" pitchFamily="34" charset="-122"/>
                <a:cs typeface="Kanit" pitchFamily="34" charset="-120"/>
              </a:rPr>
              <a:t>Spring Boot</a:t>
            </a:r>
            <a:endParaRPr lang="en-US" sz="1500" dirty="0"/>
          </a:p>
        </p:txBody>
      </p:sp>
      <p:sp>
        <p:nvSpPr>
          <p:cNvPr id="6" name="Text 3"/>
          <p:cNvSpPr/>
          <p:nvPr/>
        </p:nvSpPr>
        <p:spPr>
          <a:xfrm>
            <a:off x="2055376" y="3979902"/>
            <a:ext cx="2527102" cy="651867"/>
          </a:xfrm>
          <a:prstGeom prst="rect">
            <a:avLst/>
          </a:prstGeom>
          <a:noFill/>
          <a:ln/>
        </p:spPr>
        <p:txBody>
          <a:bodyPr wrap="square" lIns="0" tIns="0" rIns="0" bIns="0" rtlCol="0" anchor="t"/>
          <a:lstStyle/>
          <a:p>
            <a:pPr algn="l" indent="0" marL="0">
              <a:lnSpc>
                <a:spcPts val="1700"/>
              </a:lnSpc>
              <a:buNone/>
            </a:pPr>
            <a:r>
              <a:rPr lang="en-US" sz="1250" dirty="0">
                <a:solidFill>
                  <a:srgbClr val="D9E1FF"/>
                </a:solidFill>
                <a:latin typeface="Martel Sans Light" pitchFamily="34" charset="0"/>
                <a:ea typeface="Martel Sans Light" pitchFamily="34" charset="-122"/>
                <a:cs typeface="Martel Sans Light" pitchFamily="34" charset="-120"/>
              </a:rPr>
              <a:t>Enables rapid development of production-ready, stand-alone applications.</a:t>
            </a:r>
            <a:endParaRPr lang="en-US" sz="1250" dirty="0"/>
          </a:p>
        </p:txBody>
      </p:sp>
      <p:pic>
        <p:nvPicPr>
          <p:cNvPr id="7" name="Image 1" descr="preencoded.png">    </p:cNvPr>
          <p:cNvPicPr>
            <a:picLocks noChangeAspect="1"/>
          </p:cNvPicPr>
          <p:nvPr/>
        </p:nvPicPr>
        <p:blipFill>
          <a:blip r:embed="rId2"/>
          <a:stretch>
            <a:fillRect/>
          </a:stretch>
        </p:blipFill>
        <p:spPr>
          <a:xfrm>
            <a:off x="4719399" y="2073354"/>
            <a:ext cx="1465778" cy="1465778"/>
          </a:xfrm>
          <a:prstGeom prst="rect">
            <a:avLst/>
          </a:prstGeom>
        </p:spPr>
      </p:pic>
      <p:sp>
        <p:nvSpPr>
          <p:cNvPr id="8" name="Text 4"/>
          <p:cNvSpPr/>
          <p:nvPr/>
        </p:nvSpPr>
        <p:spPr>
          <a:xfrm>
            <a:off x="4719399" y="3676055"/>
            <a:ext cx="1905714" cy="238244"/>
          </a:xfrm>
          <a:prstGeom prst="rect">
            <a:avLst/>
          </a:prstGeom>
          <a:noFill/>
          <a:ln/>
        </p:spPr>
        <p:txBody>
          <a:bodyPr wrap="none" lIns="0" tIns="0" rIns="0" bIns="0" rtlCol="0" anchor="t"/>
          <a:lstStyle/>
          <a:p>
            <a:pPr algn="l" indent="0" marL="0">
              <a:lnSpc>
                <a:spcPts val="1850"/>
              </a:lnSpc>
              <a:buNone/>
            </a:pPr>
            <a:r>
              <a:rPr lang="en-US" sz="1500" dirty="0">
                <a:solidFill>
                  <a:srgbClr val="D9E1FF"/>
                </a:solidFill>
                <a:latin typeface="Kanit" pitchFamily="34" charset="0"/>
                <a:ea typeface="Kanit" pitchFamily="34" charset="-122"/>
                <a:cs typeface="Kanit" pitchFamily="34" charset="-120"/>
              </a:rPr>
              <a:t>RESTful APIs</a:t>
            </a:r>
            <a:endParaRPr lang="en-US" sz="1500" dirty="0"/>
          </a:p>
        </p:txBody>
      </p:sp>
      <p:sp>
        <p:nvSpPr>
          <p:cNvPr id="9" name="Text 5"/>
          <p:cNvSpPr/>
          <p:nvPr/>
        </p:nvSpPr>
        <p:spPr>
          <a:xfrm>
            <a:off x="4719399" y="3980021"/>
            <a:ext cx="2527221" cy="651867"/>
          </a:xfrm>
          <a:prstGeom prst="rect">
            <a:avLst/>
          </a:prstGeom>
          <a:noFill/>
          <a:ln/>
        </p:spPr>
        <p:txBody>
          <a:bodyPr wrap="square" lIns="0" tIns="0" rIns="0" bIns="0" rtlCol="0" anchor="t"/>
          <a:lstStyle/>
          <a:p>
            <a:pPr algn="l" indent="0" marL="0">
              <a:lnSpc>
                <a:spcPts val="1700"/>
              </a:lnSpc>
              <a:buNone/>
            </a:pPr>
            <a:r>
              <a:rPr lang="en-US" sz="1250" dirty="0">
                <a:solidFill>
                  <a:srgbClr val="D9E1FF"/>
                </a:solidFill>
                <a:latin typeface="Martel Sans Light" pitchFamily="34" charset="0"/>
                <a:ea typeface="Martel Sans Light" pitchFamily="34" charset="-122"/>
                <a:cs typeface="Martel Sans Light" pitchFamily="34" charset="-120"/>
              </a:rPr>
              <a:t>Provides a clear and efficient way for the frontend to interact with data.</a:t>
            </a:r>
            <a:endParaRPr lang="en-US" sz="1250" dirty="0"/>
          </a:p>
        </p:txBody>
      </p:sp>
      <p:pic>
        <p:nvPicPr>
          <p:cNvPr id="10" name="Image 2" descr="preencoded.png">    </p:cNvPr>
          <p:cNvPicPr>
            <a:picLocks noChangeAspect="1"/>
          </p:cNvPicPr>
          <p:nvPr/>
        </p:nvPicPr>
        <p:blipFill>
          <a:blip r:embed="rId3"/>
          <a:stretch>
            <a:fillRect/>
          </a:stretch>
        </p:blipFill>
        <p:spPr>
          <a:xfrm>
            <a:off x="7383542" y="2073354"/>
            <a:ext cx="1465778" cy="1465778"/>
          </a:xfrm>
          <a:prstGeom prst="rect">
            <a:avLst/>
          </a:prstGeom>
        </p:spPr>
      </p:pic>
      <p:sp>
        <p:nvSpPr>
          <p:cNvPr id="11" name="Text 6"/>
          <p:cNvSpPr/>
          <p:nvPr/>
        </p:nvSpPr>
        <p:spPr>
          <a:xfrm>
            <a:off x="7383542" y="3676055"/>
            <a:ext cx="1905714" cy="238244"/>
          </a:xfrm>
          <a:prstGeom prst="rect">
            <a:avLst/>
          </a:prstGeom>
          <a:noFill/>
          <a:ln/>
        </p:spPr>
        <p:txBody>
          <a:bodyPr wrap="none" lIns="0" tIns="0" rIns="0" bIns="0" rtlCol="0" anchor="t"/>
          <a:lstStyle/>
          <a:p>
            <a:pPr algn="l" indent="0" marL="0">
              <a:lnSpc>
                <a:spcPts val="1850"/>
              </a:lnSpc>
              <a:buNone/>
            </a:pPr>
            <a:r>
              <a:rPr lang="en-US" sz="1500" dirty="0">
                <a:solidFill>
                  <a:srgbClr val="D9E1FF"/>
                </a:solidFill>
                <a:latin typeface="Kanit" pitchFamily="34" charset="0"/>
                <a:ea typeface="Kanit" pitchFamily="34" charset="-122"/>
                <a:cs typeface="Kanit" pitchFamily="34" charset="-120"/>
              </a:rPr>
              <a:t>Spring Data JPA</a:t>
            </a:r>
            <a:endParaRPr lang="en-US" sz="1500" dirty="0"/>
          </a:p>
        </p:txBody>
      </p:sp>
      <p:sp>
        <p:nvSpPr>
          <p:cNvPr id="12" name="Text 7"/>
          <p:cNvSpPr/>
          <p:nvPr/>
        </p:nvSpPr>
        <p:spPr>
          <a:xfrm>
            <a:off x="7383542" y="3980021"/>
            <a:ext cx="2527221" cy="651867"/>
          </a:xfrm>
          <a:prstGeom prst="rect">
            <a:avLst/>
          </a:prstGeom>
          <a:noFill/>
          <a:ln/>
        </p:spPr>
        <p:txBody>
          <a:bodyPr wrap="square" lIns="0" tIns="0" rIns="0" bIns="0" rtlCol="0" anchor="t"/>
          <a:lstStyle/>
          <a:p>
            <a:pPr algn="l" indent="0" marL="0">
              <a:lnSpc>
                <a:spcPts val="1700"/>
              </a:lnSpc>
              <a:buNone/>
            </a:pPr>
            <a:r>
              <a:rPr lang="en-US" sz="1250" dirty="0">
                <a:solidFill>
                  <a:srgbClr val="D9E1FF"/>
                </a:solidFill>
                <a:latin typeface="Martel Sans Light" pitchFamily="34" charset="0"/>
                <a:ea typeface="Martel Sans Light" pitchFamily="34" charset="-122"/>
                <a:cs typeface="Martel Sans Light" pitchFamily="34" charset="-120"/>
              </a:rPr>
              <a:t>Simplifies database access and persistence with Java Persistence API.</a:t>
            </a:r>
            <a:endParaRPr lang="en-US" sz="1250" dirty="0"/>
          </a:p>
        </p:txBody>
      </p:sp>
      <p:pic>
        <p:nvPicPr>
          <p:cNvPr id="13" name="Image 3" descr="preencoded.png">    </p:cNvPr>
          <p:cNvPicPr>
            <a:picLocks noChangeAspect="1"/>
          </p:cNvPicPr>
          <p:nvPr/>
        </p:nvPicPr>
        <p:blipFill>
          <a:blip r:embed="rId4"/>
          <a:stretch>
            <a:fillRect/>
          </a:stretch>
        </p:blipFill>
        <p:spPr>
          <a:xfrm>
            <a:off x="10047684" y="2073354"/>
            <a:ext cx="1465778" cy="1465778"/>
          </a:xfrm>
          <a:prstGeom prst="rect">
            <a:avLst/>
          </a:prstGeom>
        </p:spPr>
      </p:pic>
      <p:sp>
        <p:nvSpPr>
          <p:cNvPr id="14" name="Text 8"/>
          <p:cNvSpPr/>
          <p:nvPr/>
        </p:nvSpPr>
        <p:spPr>
          <a:xfrm>
            <a:off x="10047684" y="3676055"/>
            <a:ext cx="1905714" cy="238244"/>
          </a:xfrm>
          <a:prstGeom prst="rect">
            <a:avLst/>
          </a:prstGeom>
          <a:noFill/>
          <a:ln/>
        </p:spPr>
        <p:txBody>
          <a:bodyPr wrap="none" lIns="0" tIns="0" rIns="0" bIns="0" rtlCol="0" anchor="t"/>
          <a:lstStyle/>
          <a:p>
            <a:pPr algn="l" indent="0" marL="0">
              <a:lnSpc>
                <a:spcPts val="1850"/>
              </a:lnSpc>
              <a:buNone/>
            </a:pPr>
            <a:r>
              <a:rPr lang="en-US" sz="1500" dirty="0">
                <a:solidFill>
                  <a:srgbClr val="D9E1FF"/>
                </a:solidFill>
                <a:latin typeface="Kanit" pitchFamily="34" charset="0"/>
                <a:ea typeface="Kanit" pitchFamily="34" charset="-122"/>
                <a:cs typeface="Kanit" pitchFamily="34" charset="-120"/>
              </a:rPr>
              <a:t>H2 Database</a:t>
            </a:r>
            <a:endParaRPr lang="en-US" sz="1500" dirty="0"/>
          </a:p>
        </p:txBody>
      </p:sp>
      <p:sp>
        <p:nvSpPr>
          <p:cNvPr id="15" name="Text 9"/>
          <p:cNvSpPr/>
          <p:nvPr/>
        </p:nvSpPr>
        <p:spPr>
          <a:xfrm>
            <a:off x="10047684" y="3980021"/>
            <a:ext cx="2527221" cy="651867"/>
          </a:xfrm>
          <a:prstGeom prst="rect">
            <a:avLst/>
          </a:prstGeom>
          <a:noFill/>
          <a:ln/>
        </p:spPr>
        <p:txBody>
          <a:bodyPr wrap="square" lIns="0" tIns="0" rIns="0" bIns="0" rtlCol="0" anchor="t"/>
          <a:lstStyle/>
          <a:p>
            <a:pPr algn="l" indent="0" marL="0">
              <a:lnSpc>
                <a:spcPts val="1700"/>
              </a:lnSpc>
              <a:buNone/>
            </a:pPr>
            <a:r>
              <a:rPr lang="en-US" sz="1250" dirty="0">
                <a:solidFill>
                  <a:srgbClr val="D9E1FF"/>
                </a:solidFill>
                <a:latin typeface="Martel Sans Light" pitchFamily="34" charset="0"/>
                <a:ea typeface="Martel Sans Light" pitchFamily="34" charset="-122"/>
                <a:cs typeface="Martel Sans Light" pitchFamily="34" charset="-120"/>
              </a:rPr>
              <a:t>An in-memory database used for development and testing, ensuring quick setup.</a:t>
            </a:r>
            <a:endParaRPr lang="en-US" sz="1250" dirty="0"/>
          </a:p>
        </p:txBody>
      </p:sp>
      <p:pic>
        <p:nvPicPr>
          <p:cNvPr id="16" name="Image 4" descr="preencoded.png">    </p:cNvPr>
          <p:cNvPicPr>
            <a:picLocks noChangeAspect="1"/>
          </p:cNvPicPr>
          <p:nvPr/>
        </p:nvPicPr>
        <p:blipFill>
          <a:blip r:embed="rId5"/>
          <a:stretch>
            <a:fillRect/>
          </a:stretch>
        </p:blipFill>
        <p:spPr>
          <a:xfrm>
            <a:off x="2055376" y="4851083"/>
            <a:ext cx="1465659" cy="1465659"/>
          </a:xfrm>
          <a:prstGeom prst="rect">
            <a:avLst/>
          </a:prstGeom>
        </p:spPr>
      </p:pic>
      <p:sp>
        <p:nvSpPr>
          <p:cNvPr id="17" name="Text 10"/>
          <p:cNvSpPr/>
          <p:nvPr/>
        </p:nvSpPr>
        <p:spPr>
          <a:xfrm>
            <a:off x="2055376" y="6453664"/>
            <a:ext cx="1905714" cy="238244"/>
          </a:xfrm>
          <a:prstGeom prst="rect">
            <a:avLst/>
          </a:prstGeom>
          <a:noFill/>
          <a:ln/>
        </p:spPr>
        <p:txBody>
          <a:bodyPr wrap="none" lIns="0" tIns="0" rIns="0" bIns="0" rtlCol="0" anchor="t"/>
          <a:lstStyle/>
          <a:p>
            <a:pPr algn="l" indent="0" marL="0">
              <a:lnSpc>
                <a:spcPts val="1850"/>
              </a:lnSpc>
              <a:buNone/>
            </a:pPr>
            <a:r>
              <a:rPr lang="en-US" sz="1500" dirty="0">
                <a:solidFill>
                  <a:srgbClr val="D9E1FF"/>
                </a:solidFill>
                <a:latin typeface="Kanit" pitchFamily="34" charset="0"/>
                <a:ea typeface="Kanit" pitchFamily="34" charset="-122"/>
                <a:cs typeface="Kanit" pitchFamily="34" charset="-120"/>
              </a:rPr>
              <a:t>Docker Container</a:t>
            </a:r>
            <a:endParaRPr lang="en-US" sz="1500" dirty="0"/>
          </a:p>
        </p:txBody>
      </p:sp>
      <p:sp>
        <p:nvSpPr>
          <p:cNvPr id="18" name="Text 11"/>
          <p:cNvSpPr/>
          <p:nvPr/>
        </p:nvSpPr>
        <p:spPr>
          <a:xfrm>
            <a:off x="2055376" y="6757630"/>
            <a:ext cx="2527102" cy="651867"/>
          </a:xfrm>
          <a:prstGeom prst="rect">
            <a:avLst/>
          </a:prstGeom>
          <a:noFill/>
          <a:ln/>
        </p:spPr>
        <p:txBody>
          <a:bodyPr wrap="square" lIns="0" tIns="0" rIns="0" bIns="0" rtlCol="0" anchor="t"/>
          <a:lstStyle/>
          <a:p>
            <a:pPr algn="l" indent="0" marL="0">
              <a:lnSpc>
                <a:spcPts val="1700"/>
              </a:lnSpc>
              <a:buNone/>
            </a:pPr>
            <a:r>
              <a:rPr lang="en-US" sz="1250" dirty="0">
                <a:solidFill>
                  <a:srgbClr val="D9E1FF"/>
                </a:solidFill>
                <a:latin typeface="Martel Sans Light" pitchFamily="34" charset="0"/>
                <a:ea typeface="Martel Sans Light" pitchFamily="34" charset="-122"/>
                <a:cs typeface="Martel Sans Light" pitchFamily="34" charset="-120"/>
              </a:rPr>
              <a:t>Ensures the backend runs in an isolated and consistent environment.</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399830" y="1488162"/>
            <a:ext cx="6163628" cy="354568"/>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Docker Implementation: Containerised Efficiency</a:t>
            </a:r>
            <a:endParaRPr lang="en-US" sz="2200" dirty="0"/>
          </a:p>
        </p:txBody>
      </p:sp>
      <p:sp>
        <p:nvSpPr>
          <p:cNvPr id="3" name="Shape 1"/>
          <p:cNvSpPr/>
          <p:nvPr/>
        </p:nvSpPr>
        <p:spPr>
          <a:xfrm>
            <a:off x="3313033" y="1933813"/>
            <a:ext cx="2723198" cy="4235410"/>
          </a:xfrm>
          <a:prstGeom prst="roundRect">
            <a:avLst>
              <a:gd name="adj" fmla="val 664"/>
            </a:avLst>
          </a:prstGeom>
          <a:solidFill>
            <a:srgbClr val="FD505F"/>
          </a:solidFill>
          <a:ln/>
        </p:spPr>
      </p:sp>
      <p:sp>
        <p:nvSpPr>
          <p:cNvPr id="4" name="Text 2"/>
          <p:cNvSpPr/>
          <p:nvPr/>
        </p:nvSpPr>
        <p:spPr>
          <a:xfrm>
            <a:off x="3433524" y="1994535"/>
            <a:ext cx="1527215" cy="177403"/>
          </a:xfrm>
          <a:prstGeom prst="rect">
            <a:avLst/>
          </a:prstGeom>
          <a:noFill/>
          <a:ln/>
        </p:spPr>
        <p:txBody>
          <a:bodyPr wrap="none" lIns="0" tIns="0" rIns="0" bIns="0" rtlCol="0" anchor="t"/>
          <a:lstStyle/>
          <a:p>
            <a:pPr algn="l" indent="0" marL="0">
              <a:lnSpc>
                <a:spcPts val="1350"/>
              </a:lnSpc>
              <a:buNone/>
            </a:pPr>
            <a:r>
              <a:rPr lang="en-US" sz="1100" dirty="0">
                <a:solidFill>
                  <a:srgbClr val="000000"/>
                </a:solidFill>
                <a:latin typeface="Kanit" pitchFamily="34" charset="0"/>
                <a:ea typeface="Kanit" pitchFamily="34" charset="-122"/>
                <a:cs typeface="Kanit" pitchFamily="34" charset="-120"/>
              </a:rPr>
              <a:t>Dockerfile for Packaging</a:t>
            </a:r>
            <a:endParaRPr lang="en-US" sz="1100" dirty="0"/>
          </a:p>
        </p:txBody>
      </p:sp>
      <p:sp>
        <p:nvSpPr>
          <p:cNvPr id="5" name="Shape 3"/>
          <p:cNvSpPr/>
          <p:nvPr/>
        </p:nvSpPr>
        <p:spPr>
          <a:xfrm>
            <a:off x="3433524" y="2240161"/>
            <a:ext cx="2482215" cy="3226118"/>
          </a:xfrm>
          <a:prstGeom prst="roundRect">
            <a:avLst>
              <a:gd name="adj" fmla="val 729"/>
            </a:avLst>
          </a:prstGeom>
          <a:solidFill>
            <a:srgbClr val="F04352"/>
          </a:solidFill>
          <a:ln/>
        </p:spPr>
      </p:sp>
      <p:sp>
        <p:nvSpPr>
          <p:cNvPr id="6" name="Shape 4"/>
          <p:cNvSpPr/>
          <p:nvPr/>
        </p:nvSpPr>
        <p:spPr>
          <a:xfrm>
            <a:off x="3427571" y="2240161"/>
            <a:ext cx="2494121" cy="3226118"/>
          </a:xfrm>
          <a:prstGeom prst="roundRect">
            <a:avLst>
              <a:gd name="adj" fmla="val 725"/>
            </a:avLst>
          </a:prstGeom>
          <a:solidFill>
            <a:srgbClr val="F04352"/>
          </a:solidFill>
          <a:ln/>
        </p:spPr>
      </p:sp>
      <p:sp>
        <p:nvSpPr>
          <p:cNvPr id="7" name="Text 5"/>
          <p:cNvSpPr/>
          <p:nvPr/>
        </p:nvSpPr>
        <p:spPr>
          <a:xfrm>
            <a:off x="3548062" y="2330529"/>
            <a:ext cx="2253139" cy="3045381"/>
          </a:xfrm>
          <a:prstGeom prst="rect">
            <a:avLst/>
          </a:prstGeom>
          <a:noFill/>
          <a:ln/>
        </p:spPr>
        <p:txBody>
          <a:bodyPr wrap="square" lIns="0" tIns="0" rIns="0" bIns="0" rtlCol="0" anchor="t"/>
          <a:lstStyle/>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 Use an official OpenJDK runtime as a parent image</a:t>
            </a: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FROM openjdk:17-jdk-slim</a:t>
            </a:r>
            <a:endParaRPr lang="en-US" sz="900" dirty="0"/>
          </a:p>
          <a:p>
            <a:pPr algn="l" indent="0" marL="0">
              <a:lnSpc>
                <a:spcPts val="1100"/>
              </a:lnSpc>
              <a:buNone/>
            </a:pP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 Add a volume pointing to /tmp</a:t>
            </a: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VOLUME /tmp</a:t>
            </a:r>
            <a:endParaRPr lang="en-US" sz="900" dirty="0"/>
          </a:p>
          <a:p>
            <a:pPr algn="l" indent="0" marL="0">
              <a:lnSpc>
                <a:spcPts val="1100"/>
              </a:lnSpc>
              <a:buNone/>
            </a:pP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 Make port 8080 available to the world outside this container</a:t>
            </a: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EXPOSE 8080</a:t>
            </a:r>
            <a:endParaRPr lang="en-US" sz="900" dirty="0"/>
          </a:p>
          <a:p>
            <a:pPr algn="l" indent="0" marL="0">
              <a:lnSpc>
                <a:spcPts val="1100"/>
              </a:lnSpc>
              <a:buNone/>
            </a:pP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 The application's jar file</a:t>
            </a: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ARG JAR_FILE=target/*.jar</a:t>
            </a:r>
            <a:endParaRPr lang="en-US" sz="900" dirty="0"/>
          </a:p>
          <a:p>
            <a:pPr algn="l" indent="0" marL="0">
              <a:lnSpc>
                <a:spcPts val="1100"/>
              </a:lnSpc>
              <a:buNone/>
            </a:pP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 Add the application's jar to the container</a:t>
            </a: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ADD ${JAR_FILE} app.jar</a:t>
            </a:r>
            <a:endParaRPr lang="en-US" sz="900" dirty="0"/>
          </a:p>
          <a:p>
            <a:pPr algn="l" indent="0" marL="0">
              <a:lnSpc>
                <a:spcPts val="1100"/>
              </a:lnSpc>
              <a:buNone/>
            </a:pP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 Run the jar file</a:t>
            </a: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ENTRYPOINT ["java","-jar","/app.jar"]</a:t>
            </a:r>
            <a:endParaRPr lang="en-US" sz="900" dirty="0"/>
          </a:p>
          <a:p>
            <a:pPr algn="l" indent="0" marL="0">
              <a:lnSpc>
                <a:spcPts val="1100"/>
              </a:lnSpc>
              <a:buNone/>
            </a:pPr>
            <a:r>
              <a:rPr lang="en-US" sz="900" dirty="0">
                <a:solidFill>
                  <a:srgbClr val="000000"/>
                </a:solidFill>
                <a:highlight>
                  <a:srgbClr val="F04352"/>
                </a:highlight>
                <a:latin typeface="Consolas Light" pitchFamily="34" charset="0"/>
                <a:ea typeface="Consolas Light" pitchFamily="34" charset="-122"/>
                <a:cs typeface="Consolas Light" pitchFamily="34" charset="-120"/>
              </a:rPr>
              <a:t>      </a:t>
            </a:r>
            <a:endParaRPr lang="en-US" sz="900" dirty="0"/>
          </a:p>
        </p:txBody>
      </p:sp>
      <p:sp>
        <p:nvSpPr>
          <p:cNvPr id="8" name="Text 6"/>
          <p:cNvSpPr/>
          <p:nvPr/>
        </p:nvSpPr>
        <p:spPr>
          <a:xfrm>
            <a:off x="3433524" y="5534501"/>
            <a:ext cx="2482215" cy="580073"/>
          </a:xfrm>
          <a:prstGeom prst="rect">
            <a:avLst/>
          </a:prstGeom>
          <a:noFill/>
          <a:ln/>
        </p:spPr>
        <p:txBody>
          <a:bodyPr wrap="square" lIns="0" tIns="0" rIns="0" bIns="0" rtlCol="0" anchor="t"/>
          <a:lstStyle/>
          <a:p>
            <a:pPr algn="l" indent="0" marL="0">
              <a:lnSpc>
                <a:spcPts val="1100"/>
              </a:lnSpc>
              <a:buNone/>
            </a:pPr>
            <a:r>
              <a:rPr lang="en-US" sz="900" dirty="0">
                <a:solidFill>
                  <a:srgbClr val="000000"/>
                </a:solidFill>
                <a:latin typeface="Martel Sans Light" pitchFamily="34" charset="0"/>
                <a:ea typeface="Martel Sans Light" pitchFamily="34" charset="-122"/>
                <a:cs typeface="Martel Sans Light" pitchFamily="34" charset="-120"/>
              </a:rPr>
              <a:t>The Dockerfile meticulously defines the environment and steps required to package the Spring Boot application into a portable image.</a:t>
            </a:r>
            <a:endParaRPr lang="en-US" sz="900" dirty="0"/>
          </a:p>
        </p:txBody>
      </p:sp>
      <p:pic>
        <p:nvPicPr>
          <p:cNvPr id="9" name="Image 0" descr="preencoded.png">    </p:cNvPr>
          <p:cNvPicPr>
            <a:picLocks noChangeAspect="1"/>
          </p:cNvPicPr>
          <p:nvPr/>
        </p:nvPicPr>
        <p:blipFill>
          <a:blip r:embed="rId1"/>
          <a:stretch>
            <a:fillRect/>
          </a:stretch>
        </p:blipFill>
        <p:spPr>
          <a:xfrm>
            <a:off x="6251138" y="2080736"/>
            <a:ext cx="4987052" cy="2992160"/>
          </a:xfrm>
          <a:prstGeom prst="rect">
            <a:avLst/>
          </a:prstGeom>
        </p:spPr>
      </p:pic>
      <p:sp>
        <p:nvSpPr>
          <p:cNvPr id="10" name="Text 7"/>
          <p:cNvSpPr/>
          <p:nvPr/>
        </p:nvSpPr>
        <p:spPr>
          <a:xfrm>
            <a:off x="6251138" y="5141119"/>
            <a:ext cx="1702356" cy="212765"/>
          </a:xfrm>
          <a:prstGeom prst="rect">
            <a:avLst/>
          </a:prstGeom>
          <a:noFill/>
          <a:ln/>
        </p:spPr>
        <p:txBody>
          <a:bodyPr wrap="none" lIns="0" tIns="0" rIns="0" bIns="0" rtlCol="0" anchor="t"/>
          <a:lstStyle/>
          <a:p>
            <a:pPr algn="l" indent="0" marL="0">
              <a:lnSpc>
                <a:spcPts val="1650"/>
              </a:lnSpc>
              <a:buNone/>
            </a:pPr>
            <a:r>
              <a:rPr lang="en-US" sz="1300" dirty="0">
                <a:solidFill>
                  <a:srgbClr val="FFFFFF"/>
                </a:solidFill>
                <a:latin typeface="Kanit" pitchFamily="34" charset="0"/>
                <a:ea typeface="Kanit" pitchFamily="34" charset="-122"/>
                <a:cs typeface="Kanit" pitchFamily="34" charset="-120"/>
              </a:rPr>
              <a:t>Key Commands</a:t>
            </a:r>
            <a:endParaRPr lang="en-US" sz="1300" dirty="0"/>
          </a:p>
        </p:txBody>
      </p:sp>
      <p:sp>
        <p:nvSpPr>
          <p:cNvPr id="11" name="Text 8"/>
          <p:cNvSpPr/>
          <p:nvPr/>
        </p:nvSpPr>
        <p:spPr>
          <a:xfrm>
            <a:off x="6251138" y="5414605"/>
            <a:ext cx="4987052" cy="290121"/>
          </a:xfrm>
          <a:prstGeom prst="rect">
            <a:avLst/>
          </a:prstGeom>
          <a:noFill/>
          <a:ln/>
        </p:spPr>
        <p:txBody>
          <a:bodyPr wrap="square" lIns="0" tIns="0" rIns="0" bIns="0" rtlCol="0" anchor="t"/>
          <a:lstStyle/>
          <a:p>
            <a:pPr algn="l" marL="342900" indent="-342900">
              <a:lnSpc>
                <a:spcPts val="1100"/>
              </a:lnSpc>
              <a:buSzPct val="100000"/>
              <a:buChar char="•"/>
            </a:pPr>
            <a:r>
              <a:rPr lang="en-US" sz="900" dirty="0">
                <a:solidFill>
                  <a:srgbClr val="D9E1FF"/>
                </a:solidFill>
                <a:highlight>
                  <a:srgbClr val="1D1942"/>
                </a:highlight>
                <a:latin typeface="Consolas" pitchFamily="34" charset="0"/>
                <a:ea typeface="Consolas" pitchFamily="34" charset="-122"/>
                <a:cs typeface="Consolas" pitchFamily="34" charset="-120"/>
              </a:rPr>
              <a:t>docker build -t tilewarehouse .</a:t>
            </a:r>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 Builds the Docker image from the Dockerfile.</a:t>
            </a:r>
            <a:endParaRPr lang="en-US" sz="900" dirty="0"/>
          </a:p>
          <a:p>
            <a:pPr algn="l" marL="342900" indent="-342900">
              <a:lnSpc>
                <a:spcPts val="1100"/>
              </a:lnSpc>
              <a:buSzPct val="100000"/>
              <a:buChar char="•"/>
            </a:pPr>
            <a:r>
              <a:rPr lang="en-US" sz="900" dirty="0">
                <a:solidFill>
                  <a:srgbClr val="D9E1FF"/>
                </a:solidFill>
                <a:highlight>
                  <a:srgbClr val="1D1942"/>
                </a:highlight>
                <a:latin typeface="Consolas" pitchFamily="34" charset="0"/>
                <a:ea typeface="Consolas" pitchFamily="34" charset="-122"/>
                <a:cs typeface="Consolas" pitchFamily="34" charset="-120"/>
              </a:rPr>
              <a:t>docker run -p 8080:8080 tilewarehouse</a:t>
            </a:r>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 Runs the container, mapping port 8080.</a:t>
            </a:r>
            <a:endParaRPr lang="en-US" sz="900" dirty="0"/>
          </a:p>
        </p:txBody>
      </p:sp>
      <p:sp>
        <p:nvSpPr>
          <p:cNvPr id="12" name="Text 9"/>
          <p:cNvSpPr/>
          <p:nvPr/>
        </p:nvSpPr>
        <p:spPr>
          <a:xfrm>
            <a:off x="6251138" y="5765448"/>
            <a:ext cx="1702356" cy="212765"/>
          </a:xfrm>
          <a:prstGeom prst="rect">
            <a:avLst/>
          </a:prstGeom>
          <a:noFill/>
          <a:ln/>
        </p:spPr>
        <p:txBody>
          <a:bodyPr wrap="none" lIns="0" tIns="0" rIns="0" bIns="0" rtlCol="0" anchor="t"/>
          <a:lstStyle/>
          <a:p>
            <a:pPr algn="l" indent="0" marL="0">
              <a:lnSpc>
                <a:spcPts val="1650"/>
              </a:lnSpc>
              <a:buNone/>
            </a:pPr>
            <a:r>
              <a:rPr lang="en-US" sz="1300" dirty="0">
                <a:solidFill>
                  <a:srgbClr val="FFFFFF"/>
                </a:solidFill>
                <a:latin typeface="Kanit" pitchFamily="34" charset="0"/>
                <a:ea typeface="Kanit" pitchFamily="34" charset="-122"/>
                <a:cs typeface="Kanit" pitchFamily="34" charset="-120"/>
              </a:rPr>
              <a:t>Benefits of Docker</a:t>
            </a:r>
            <a:endParaRPr lang="en-US" sz="1300" dirty="0"/>
          </a:p>
        </p:txBody>
      </p:sp>
      <p:pic>
        <p:nvPicPr>
          <p:cNvPr id="13" name="Image 1" descr="preencoded.png">    </p:cNvPr>
          <p:cNvPicPr>
            <a:picLocks noChangeAspect="1"/>
          </p:cNvPicPr>
          <p:nvPr/>
        </p:nvPicPr>
        <p:blipFill>
          <a:blip r:embed="rId2"/>
          <a:stretch>
            <a:fillRect/>
          </a:stretch>
        </p:blipFill>
        <p:spPr>
          <a:xfrm>
            <a:off x="3399830" y="6249913"/>
            <a:ext cx="60246" cy="60246"/>
          </a:xfrm>
          <a:prstGeom prst="rect">
            <a:avLst/>
          </a:prstGeom>
        </p:spPr>
      </p:pic>
      <p:sp>
        <p:nvSpPr>
          <p:cNvPr id="14" name="Text 10"/>
          <p:cNvSpPr/>
          <p:nvPr/>
        </p:nvSpPr>
        <p:spPr>
          <a:xfrm>
            <a:off x="3520797" y="6185858"/>
            <a:ext cx="1418630" cy="177403"/>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Portability</a:t>
            </a:r>
            <a:endParaRPr lang="en-US" sz="1100" dirty="0"/>
          </a:p>
        </p:txBody>
      </p:sp>
      <p:sp>
        <p:nvSpPr>
          <p:cNvPr id="15" name="Text 11"/>
          <p:cNvSpPr/>
          <p:nvPr/>
        </p:nvSpPr>
        <p:spPr>
          <a:xfrm>
            <a:off x="3520797" y="6399694"/>
            <a:ext cx="2438638" cy="290036"/>
          </a:xfrm>
          <a:prstGeom prst="rect">
            <a:avLst/>
          </a:prstGeom>
          <a:noFill/>
          <a:ln/>
        </p:spPr>
        <p:txBody>
          <a:bodyPr wrap="squar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Runs consistently across any environment with Docker installed.</a:t>
            </a:r>
            <a:endParaRPr lang="en-US" sz="900" dirty="0"/>
          </a:p>
        </p:txBody>
      </p:sp>
      <p:pic>
        <p:nvPicPr>
          <p:cNvPr id="16" name="Image 2" descr="preencoded.png">    </p:cNvPr>
          <p:cNvPicPr>
            <a:picLocks noChangeAspect="1"/>
          </p:cNvPicPr>
          <p:nvPr/>
        </p:nvPicPr>
        <p:blipFill>
          <a:blip r:embed="rId3"/>
          <a:stretch>
            <a:fillRect/>
          </a:stretch>
        </p:blipFill>
        <p:spPr>
          <a:xfrm>
            <a:off x="6035278" y="6249913"/>
            <a:ext cx="60246" cy="60246"/>
          </a:xfrm>
          <a:prstGeom prst="rect">
            <a:avLst/>
          </a:prstGeom>
        </p:spPr>
      </p:pic>
      <p:sp>
        <p:nvSpPr>
          <p:cNvPr id="17" name="Text 12"/>
          <p:cNvSpPr/>
          <p:nvPr/>
        </p:nvSpPr>
        <p:spPr>
          <a:xfrm>
            <a:off x="6156246" y="6185858"/>
            <a:ext cx="1418630" cy="177403"/>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Easy Deployment</a:t>
            </a:r>
            <a:endParaRPr lang="en-US" sz="1100" dirty="0"/>
          </a:p>
        </p:txBody>
      </p:sp>
      <p:sp>
        <p:nvSpPr>
          <p:cNvPr id="18" name="Text 13"/>
          <p:cNvSpPr/>
          <p:nvPr/>
        </p:nvSpPr>
        <p:spPr>
          <a:xfrm>
            <a:off x="6156246" y="6399694"/>
            <a:ext cx="2438757" cy="290036"/>
          </a:xfrm>
          <a:prstGeom prst="rect">
            <a:avLst/>
          </a:prstGeom>
          <a:noFill/>
          <a:ln/>
        </p:spPr>
        <p:txBody>
          <a:bodyPr wrap="squar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Simplifies the deployment process, making rollouts faster and more reliable.</a:t>
            </a:r>
            <a:endParaRPr lang="en-US" sz="900" dirty="0"/>
          </a:p>
        </p:txBody>
      </p:sp>
      <p:pic>
        <p:nvPicPr>
          <p:cNvPr id="19" name="Image 3" descr="preencoded.png">    </p:cNvPr>
          <p:cNvPicPr>
            <a:picLocks noChangeAspect="1"/>
          </p:cNvPicPr>
          <p:nvPr/>
        </p:nvPicPr>
        <p:blipFill>
          <a:blip r:embed="rId4"/>
          <a:stretch>
            <a:fillRect/>
          </a:stretch>
        </p:blipFill>
        <p:spPr>
          <a:xfrm>
            <a:off x="8670846" y="6249913"/>
            <a:ext cx="60246" cy="60246"/>
          </a:xfrm>
          <a:prstGeom prst="rect">
            <a:avLst/>
          </a:prstGeom>
        </p:spPr>
      </p:pic>
      <p:sp>
        <p:nvSpPr>
          <p:cNvPr id="20" name="Text 14"/>
          <p:cNvSpPr/>
          <p:nvPr/>
        </p:nvSpPr>
        <p:spPr>
          <a:xfrm>
            <a:off x="8791813" y="6185858"/>
            <a:ext cx="1526262" cy="177403"/>
          </a:xfrm>
          <a:prstGeom prst="rect">
            <a:avLst/>
          </a:prstGeom>
          <a:noFill/>
          <a:ln/>
        </p:spPr>
        <p:txBody>
          <a:bodyPr wrap="none" lIns="0" tIns="0" rIns="0" bIns="0" rtlCol="0" anchor="t"/>
          <a:lstStyle/>
          <a:p>
            <a:pPr algn="l" indent="0" marL="0">
              <a:lnSpc>
                <a:spcPts val="1350"/>
              </a:lnSpc>
              <a:buNone/>
            </a:pPr>
            <a:r>
              <a:rPr lang="en-US" sz="1100" dirty="0">
                <a:solidFill>
                  <a:srgbClr val="D9E1FF"/>
                </a:solidFill>
                <a:latin typeface="Kanit" pitchFamily="34" charset="0"/>
                <a:ea typeface="Kanit" pitchFamily="34" charset="-122"/>
                <a:cs typeface="Kanit" pitchFamily="34" charset="-120"/>
              </a:rPr>
              <a:t>Consistent Environment</a:t>
            </a:r>
            <a:endParaRPr lang="en-US" sz="1100" dirty="0"/>
          </a:p>
        </p:txBody>
      </p:sp>
      <p:sp>
        <p:nvSpPr>
          <p:cNvPr id="21" name="Text 15"/>
          <p:cNvSpPr/>
          <p:nvPr/>
        </p:nvSpPr>
        <p:spPr>
          <a:xfrm>
            <a:off x="8791813" y="6399694"/>
            <a:ext cx="2438757" cy="290036"/>
          </a:xfrm>
          <a:prstGeom prst="rect">
            <a:avLst/>
          </a:prstGeom>
          <a:noFill/>
          <a:ln/>
        </p:spPr>
        <p:txBody>
          <a:bodyPr wrap="square" lIns="0" tIns="0" rIns="0" bIns="0" rtlCol="0" anchor="t"/>
          <a:lstStyle/>
          <a:p>
            <a:pPr algn="l" indent="0" marL="0">
              <a:lnSpc>
                <a:spcPts val="1100"/>
              </a:lnSpc>
              <a:buNone/>
            </a:pPr>
            <a:r>
              <a:rPr lang="en-US" sz="900" dirty="0">
                <a:solidFill>
                  <a:srgbClr val="D9E1FF"/>
                </a:solidFill>
                <a:latin typeface="Martel Sans Light" pitchFamily="34" charset="0"/>
                <a:ea typeface="Martel Sans Light" pitchFamily="34" charset="-122"/>
                <a:cs typeface="Martel Sans Light" pitchFamily="34" charset="-120"/>
              </a:rPr>
              <a:t>Eliminates "it works on my machine" issues by standardising the runtime.</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751880"/>
            <a:ext cx="7295317"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Local Development Workflow</a:t>
            </a:r>
            <a:endParaRPr lang="en-US" sz="4400" dirty="0"/>
          </a:p>
        </p:txBody>
      </p:sp>
      <p:sp>
        <p:nvSpPr>
          <p:cNvPr id="3" name="Text 1"/>
          <p:cNvSpPr/>
          <p:nvPr/>
        </p:nvSpPr>
        <p:spPr>
          <a:xfrm>
            <a:off x="837724" y="1934647"/>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Our local development process is optimised for efficiency, allowing developers to work on both frontend and backend components seamlessly and test interactions in a controlled environment.</a:t>
            </a:r>
            <a:endParaRPr lang="en-US" sz="1850" dirty="0"/>
          </a:p>
        </p:txBody>
      </p:sp>
      <p:sp>
        <p:nvSpPr>
          <p:cNvPr id="4" name="Text 2"/>
          <p:cNvSpPr/>
          <p:nvPr/>
        </p:nvSpPr>
        <p:spPr>
          <a:xfrm>
            <a:off x="837724" y="3209211"/>
            <a:ext cx="3379470" cy="422315"/>
          </a:xfrm>
          <a:prstGeom prst="rect">
            <a:avLst/>
          </a:prstGeom>
          <a:noFill/>
          <a:ln/>
        </p:spPr>
        <p:txBody>
          <a:bodyPr wrap="none" lIns="0" tIns="0" rIns="0" bIns="0" rtlCol="0" anchor="t"/>
          <a:lstStyle/>
          <a:p>
            <a:pPr algn="l" indent="0" marL="0">
              <a:lnSpc>
                <a:spcPts val="3300"/>
              </a:lnSpc>
              <a:buNone/>
            </a:pPr>
            <a:r>
              <a:rPr lang="en-US" sz="2650" dirty="0">
                <a:solidFill>
                  <a:srgbClr val="FFFFFF"/>
                </a:solidFill>
                <a:latin typeface="Kanit" pitchFamily="34" charset="0"/>
                <a:ea typeface="Kanit" pitchFamily="34" charset="-122"/>
                <a:cs typeface="Kanit" pitchFamily="34" charset="-120"/>
              </a:rPr>
              <a:t>Backend Development</a:t>
            </a:r>
            <a:endParaRPr lang="en-US" sz="2650" dirty="0"/>
          </a:p>
        </p:txBody>
      </p:sp>
      <p:sp>
        <p:nvSpPr>
          <p:cNvPr id="5" name="Text 3"/>
          <p:cNvSpPr/>
          <p:nvPr/>
        </p:nvSpPr>
        <p:spPr>
          <a:xfrm>
            <a:off x="837724" y="3870841"/>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The backend workflow focuses on building and containerising the Spring Boot application:</a:t>
            </a:r>
            <a:endParaRPr lang="en-US" sz="1850" dirty="0"/>
          </a:p>
        </p:txBody>
      </p:sp>
      <p:sp>
        <p:nvSpPr>
          <p:cNvPr id="6" name="Text 4"/>
          <p:cNvSpPr/>
          <p:nvPr/>
        </p:nvSpPr>
        <p:spPr>
          <a:xfrm>
            <a:off x="837724" y="4852273"/>
            <a:ext cx="6185535" cy="2298056"/>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9E1FF"/>
                </a:solidFill>
                <a:highlight>
                  <a:srgbClr val="1D1942"/>
                </a:highlight>
                <a:latin typeface="Consolas" pitchFamily="34" charset="0"/>
                <a:ea typeface="Consolas" pitchFamily="34" charset="-122"/>
                <a:cs typeface="Consolas" pitchFamily="34" charset="-120"/>
              </a:rPr>
              <a:t>mvn clean package</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Compiles the Java code and packages it into a JAR file.</a:t>
            </a:r>
            <a:endParaRPr lang="en-US" sz="1850" dirty="0"/>
          </a:p>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The generated JAR is located in the </a:t>
            </a:r>
            <a:pPr algn="l" indent="0" marL="0">
              <a:lnSpc>
                <a:spcPts val="3000"/>
              </a:lnSpc>
              <a:buNone/>
            </a:pPr>
            <a:r>
              <a:rPr lang="en-US" sz="1850" dirty="0">
                <a:solidFill>
                  <a:srgbClr val="D9E1FF"/>
                </a:solidFill>
                <a:highlight>
                  <a:srgbClr val="1D1942"/>
                </a:highlight>
                <a:latin typeface="Consolas" pitchFamily="34" charset="0"/>
                <a:ea typeface="Consolas" pitchFamily="34" charset="-122"/>
                <a:cs typeface="Consolas" pitchFamily="34" charset="-120"/>
              </a:rPr>
              <a:t>target</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folder, ready for Dockerisation.</a:t>
            </a:r>
            <a:endParaRPr lang="en-US" sz="1850" dirty="0"/>
          </a:p>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A Docker image is then created and a container started to host the backend service.</a:t>
            </a:r>
            <a:endParaRPr lang="en-US" sz="1850" dirty="0"/>
          </a:p>
        </p:txBody>
      </p:sp>
      <p:sp>
        <p:nvSpPr>
          <p:cNvPr id="7" name="Text 5"/>
          <p:cNvSpPr/>
          <p:nvPr/>
        </p:nvSpPr>
        <p:spPr>
          <a:xfrm>
            <a:off x="7614761" y="3209211"/>
            <a:ext cx="3452336" cy="422315"/>
          </a:xfrm>
          <a:prstGeom prst="rect">
            <a:avLst/>
          </a:prstGeom>
          <a:noFill/>
          <a:ln/>
        </p:spPr>
        <p:txBody>
          <a:bodyPr wrap="none" lIns="0" tIns="0" rIns="0" bIns="0" rtlCol="0" anchor="t"/>
          <a:lstStyle/>
          <a:p>
            <a:pPr algn="l" indent="0" marL="0">
              <a:lnSpc>
                <a:spcPts val="3300"/>
              </a:lnSpc>
              <a:buNone/>
            </a:pPr>
            <a:r>
              <a:rPr lang="en-US" sz="2650" dirty="0">
                <a:solidFill>
                  <a:srgbClr val="FFFFFF"/>
                </a:solidFill>
                <a:latin typeface="Kanit" pitchFamily="34" charset="0"/>
                <a:ea typeface="Kanit" pitchFamily="34" charset="-122"/>
                <a:cs typeface="Kanit" pitchFamily="34" charset="-120"/>
              </a:rPr>
              <a:t>Frontend Development</a:t>
            </a:r>
            <a:endParaRPr lang="en-US" sz="2650" dirty="0"/>
          </a:p>
        </p:txBody>
      </p:sp>
      <p:sp>
        <p:nvSpPr>
          <p:cNvPr id="8" name="Text 6"/>
          <p:cNvSpPr/>
          <p:nvPr/>
        </p:nvSpPr>
        <p:spPr>
          <a:xfrm>
            <a:off x="7614761" y="3870841"/>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The frontend workflow ensures the React application can interact with the local backend:</a:t>
            </a:r>
            <a:endParaRPr lang="en-US" sz="1850" dirty="0"/>
          </a:p>
        </p:txBody>
      </p:sp>
      <p:sp>
        <p:nvSpPr>
          <p:cNvPr id="9" name="Text 7"/>
          <p:cNvSpPr/>
          <p:nvPr/>
        </p:nvSpPr>
        <p:spPr>
          <a:xfrm>
            <a:off x="7614761" y="4852273"/>
            <a:ext cx="6185535" cy="1915047"/>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9E1FF"/>
                </a:solidFill>
                <a:highlight>
                  <a:srgbClr val="1D1942"/>
                </a:highlight>
                <a:latin typeface="Consolas" pitchFamily="34" charset="0"/>
                <a:ea typeface="Consolas" pitchFamily="34" charset="-122"/>
                <a:cs typeface="Consolas" pitchFamily="34" charset="-120"/>
              </a:rPr>
              <a:t>npm install</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Installs all necessary dependencies for the React project.</a:t>
            </a:r>
            <a:endParaRPr lang="en-US" sz="1850" dirty="0"/>
          </a:p>
          <a:p>
            <a:pPr algn="l" marL="342900" indent="-342900">
              <a:lnSpc>
                <a:spcPts val="3000"/>
              </a:lnSpc>
              <a:buSzPct val="100000"/>
              <a:buChar char="•"/>
            </a:pPr>
            <a:r>
              <a:rPr lang="en-US" sz="1850" dirty="0">
                <a:solidFill>
                  <a:srgbClr val="D9E1FF"/>
                </a:solidFill>
                <a:highlight>
                  <a:srgbClr val="1D1942"/>
                </a:highlight>
                <a:latin typeface="Consolas" pitchFamily="34" charset="0"/>
                <a:ea typeface="Consolas" pitchFamily="34" charset="-122"/>
                <a:cs typeface="Consolas" pitchFamily="34" charset="-120"/>
              </a:rPr>
              <a:t>npm start</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Launches the React development server.</a:t>
            </a:r>
            <a:endParaRPr lang="en-US" sz="1850" dirty="0"/>
          </a:p>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The frontend is configured to connect to the backend at </a:t>
            </a:r>
            <a:pPr algn="l" indent="0" marL="0">
              <a:lnSpc>
                <a:spcPts val="3000"/>
              </a:lnSpc>
              <a:buNone/>
            </a:pPr>
            <a:r>
              <a:rPr lang="en-US" sz="1850" u="sng" dirty="0">
                <a:solidFill>
                  <a:srgbClr val="FD505F"/>
                </a:solidFill>
                <a:latin typeface="Martel Sans Light" pitchFamily="34" charset="0"/>
                <a:ea typeface="Martel Sans Light" pitchFamily="34" charset="-122"/>
                <a:cs typeface="Martel Sans Light"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http://localhost:8080</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2026-02-06T12:53:09Z</dcterms:created>
  <dcterms:modified xsi:type="dcterms:W3CDTF">2026-02-06T12:53:09Z</dcterms:modified>
</cp:coreProperties>
</file>